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6" r:id="rId2"/>
    <p:sldId id="257" r:id="rId3"/>
    <p:sldId id="258" r:id="rId4"/>
    <p:sldId id="259" r:id="rId5"/>
    <p:sldId id="261" r:id="rId6"/>
    <p:sldId id="260" r:id="rId7"/>
    <p:sldId id="281" r:id="rId8"/>
    <p:sldId id="262" r:id="rId9"/>
    <p:sldId id="282" r:id="rId10"/>
    <p:sldId id="286" r:id="rId11"/>
    <p:sldId id="287" r:id="rId12"/>
    <p:sldId id="289" r:id="rId13"/>
    <p:sldId id="264" r:id="rId14"/>
    <p:sldId id="274" r:id="rId15"/>
    <p:sldId id="267" r:id="rId16"/>
    <p:sldId id="280" r:id="rId17"/>
    <p:sldId id="266" r:id="rId18"/>
    <p:sldId id="278" r:id="rId19"/>
    <p:sldId id="279" r:id="rId20"/>
    <p:sldId id="284" r:id="rId21"/>
    <p:sldId id="285" r:id="rId22"/>
    <p:sldId id="292" r:id="rId23"/>
    <p:sldId id="270" r:id="rId24"/>
    <p:sldId id="265" r:id="rId25"/>
    <p:sldId id="268" r:id="rId26"/>
    <p:sldId id="269" r:id="rId27"/>
    <p:sldId id="273" r:id="rId28"/>
    <p:sldId id="271" r:id="rId29"/>
    <p:sldId id="272" r:id="rId30"/>
    <p:sldId id="275" r:id="rId31"/>
    <p:sldId id="276" r:id="rId32"/>
    <p:sldId id="277"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B0224-B558-8628-F5ED-1D283C9D0102}" v="1329" dt="2021-11-30T23:49:10.482"/>
    <p1510:client id="{03D84862-B9D5-D879-D723-4D01B362FE9E}" v="1" dt="2021-12-01T08:13:35.250"/>
    <p1510:client id="{3310DC3F-85BB-8F97-CDA0-E13913A88BB0}" v="617" dt="2021-12-01T17:52:28.698"/>
    <p1510:client id="{426843D5-F39D-C8A5-C13D-3375974EA14C}" v="2468" dt="2021-12-01T17:55:57.436"/>
    <p1510:client id="{57AEA711-72BE-72FC-0E7C-6B044366ED84}" v="12" dt="2021-12-01T17:22:19.851"/>
    <p1510:client id="{AB4D8A2C-4759-B228-1891-A9C870045F37}" v="340" dt="2021-12-01T16:48:48.138"/>
    <p1510:client id="{C42AE1F9-DF15-F57B-6DEC-3B4438916710}" v="1486" dt="2021-12-01T13:59:00.936"/>
    <p1510:client id="{D7D6F065-2EAC-51AF-190C-66CF81CEE254}" v="1154" dt="2021-12-01T16:25:53.307"/>
    <p1510:client id="{E6A0D76D-9E46-61DB-31CF-DC9425D019D3}" v="488" dt="2021-12-01T11:04:14.272"/>
    <p1510:client id="{E855905B-3F8E-3003-F2ED-48B0589F2B12}" v="895" dt="2021-12-01T15:57:32.918"/>
    <p1510:client id="{E8763670-593B-4FD0-95C9-2AEDCAB641F1}" v="7" dt="2021-12-01T17:55:27.735"/>
    <p1510:client id="{F1E8B238-2071-ADDB-9216-C1204ACE2B1F}" v="2" dt="2021-11-30T17:08:20.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D8539-FF8A-4F9F-A190-D494BAEFA1B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E9E4C013-631D-40E2-87CE-EF23F892C938}">
      <dgm:prSet phldr="0"/>
      <dgm:spPr/>
      <dgm:t>
        <a:bodyPr/>
        <a:lstStyle/>
        <a:p>
          <a:pPr algn="l" rtl="0">
            <a:lnSpc>
              <a:spcPct val="90000"/>
            </a:lnSpc>
          </a:pPr>
          <a:r>
            <a:rPr lang="en-US"/>
            <a:t>A random walk on a graph is defined as a process which begins at a node and moves to a connected neighbor at every timestep</a:t>
          </a:r>
          <a:r>
            <a:rPr lang="en-US">
              <a:latin typeface="Calibri Light" panose="020F0302020204030204"/>
            </a:rPr>
            <a:t> along all possible paths.</a:t>
          </a:r>
          <a:endParaRPr lang="en-US"/>
        </a:p>
      </dgm:t>
    </dgm:pt>
    <dgm:pt modelId="{1B8B2343-7B29-45BF-98F2-BD661740F96B}" type="parTrans" cxnId="{ED74E74D-1C9B-499C-8DF6-113C565D2081}">
      <dgm:prSet/>
      <dgm:spPr/>
    </dgm:pt>
    <dgm:pt modelId="{A599EEF6-E76E-424E-91EC-ED0DA3ADA3B0}" type="sibTrans" cxnId="{ED74E74D-1C9B-499C-8DF6-113C565D2081}">
      <dgm:prSet/>
      <dgm:spPr/>
      <dgm:t>
        <a:bodyPr/>
        <a:lstStyle/>
        <a:p>
          <a:endParaRPr lang="en-US"/>
        </a:p>
      </dgm:t>
    </dgm:pt>
    <dgm:pt modelId="{FB3A61F2-725A-4810-8626-35B6FCA07E17}">
      <dgm:prSet phldr="0"/>
      <dgm:spPr/>
      <dgm:t>
        <a:bodyPr/>
        <a:lstStyle/>
        <a:p>
          <a:pPr algn="l">
            <a:lnSpc>
              <a:spcPct val="90000"/>
            </a:lnSpc>
          </a:pPr>
          <a:r>
            <a:rPr lang="en-US"/>
            <a:t>In weighted graphs, the probability of choosing the next node is determined by the weight of the edge.</a:t>
          </a:r>
        </a:p>
      </dgm:t>
    </dgm:pt>
    <dgm:pt modelId="{D21D366D-2D35-4496-914C-526496A87A6A}" type="parTrans" cxnId="{F6E8169A-8D89-4731-BD17-6F3761398446}">
      <dgm:prSet/>
      <dgm:spPr/>
    </dgm:pt>
    <dgm:pt modelId="{188F8F1E-9FA6-4040-977C-28A2ADEAEF24}" type="sibTrans" cxnId="{F6E8169A-8D89-4731-BD17-6F3761398446}">
      <dgm:prSet/>
      <dgm:spPr/>
      <dgm:t>
        <a:bodyPr/>
        <a:lstStyle/>
        <a:p>
          <a:endParaRPr lang="en-US"/>
        </a:p>
      </dgm:t>
    </dgm:pt>
    <dgm:pt modelId="{D98BE142-F5E0-4EBD-83FE-DCF6BD3564B9}">
      <dgm:prSet phldr="0"/>
      <dgm:spPr/>
      <dgm:t>
        <a:bodyPr/>
        <a:lstStyle/>
        <a:p>
          <a:pPr algn="l">
            <a:lnSpc>
              <a:spcPct val="90000"/>
            </a:lnSpc>
          </a:pPr>
          <a:r>
            <a:rPr lang="en-US"/>
            <a:t>Lazy random walk is a special type of random walk in which the process is allowed to stay on the same node with some predefined probability.</a:t>
          </a:r>
        </a:p>
      </dgm:t>
    </dgm:pt>
    <dgm:pt modelId="{3BB8DFAB-3480-4DF0-B9FE-BEFD6CBB9A7D}" type="parTrans" cxnId="{8B3FC3B7-C5B4-42E6-8DCF-3B25AC68FD33}">
      <dgm:prSet/>
      <dgm:spPr/>
    </dgm:pt>
    <dgm:pt modelId="{593ECD30-EC4E-44A6-B509-8919DE3894B6}" type="sibTrans" cxnId="{8B3FC3B7-C5B4-42E6-8DCF-3B25AC68FD33}">
      <dgm:prSet/>
      <dgm:spPr/>
      <dgm:t>
        <a:bodyPr/>
        <a:lstStyle/>
        <a:p>
          <a:endParaRPr lang="en-US"/>
        </a:p>
      </dgm:t>
    </dgm:pt>
    <dgm:pt modelId="{8C9C65FB-57A2-494D-99F1-93F78097EDA3}">
      <dgm:prSet phldr="0"/>
      <dgm:spPr/>
      <dgm:t>
        <a:bodyPr/>
        <a:lstStyle/>
        <a:p>
          <a:pPr algn="l">
            <a:lnSpc>
              <a:spcPct val="90000"/>
            </a:lnSpc>
          </a:pPr>
          <a:r>
            <a:rPr lang="en-US"/>
            <a:t>In this paper the authors use the lazy random walk (LRW) algorithm to determine the labels of each pixel.</a:t>
          </a:r>
        </a:p>
      </dgm:t>
    </dgm:pt>
    <dgm:pt modelId="{6CCAFF5D-473A-4B94-94A6-F9E6237EEA2E}" type="parTrans" cxnId="{F4832108-32A4-48FA-99B5-67E265C5E018}">
      <dgm:prSet/>
      <dgm:spPr/>
    </dgm:pt>
    <dgm:pt modelId="{67561DAE-DD16-4C6A-9D4E-3B032523D18F}" type="sibTrans" cxnId="{F4832108-32A4-48FA-99B5-67E265C5E018}">
      <dgm:prSet/>
      <dgm:spPr/>
      <dgm:t>
        <a:bodyPr/>
        <a:lstStyle/>
        <a:p>
          <a:endParaRPr lang="en-US"/>
        </a:p>
      </dgm:t>
    </dgm:pt>
    <dgm:pt modelId="{F10E2ACA-A006-46F4-B5CD-0C1423D1CD5F}" type="pres">
      <dgm:prSet presAssocID="{690D8539-FF8A-4F9F-A190-D494BAEFA1BB}" presName="diagram" presStyleCnt="0">
        <dgm:presLayoutVars>
          <dgm:dir/>
          <dgm:resizeHandles val="exact"/>
        </dgm:presLayoutVars>
      </dgm:prSet>
      <dgm:spPr/>
    </dgm:pt>
    <dgm:pt modelId="{4DAB62F6-171D-442D-994F-3FE8566844AC}" type="pres">
      <dgm:prSet presAssocID="{E9E4C013-631D-40E2-87CE-EF23F892C938}" presName="node" presStyleLbl="node1" presStyleIdx="0" presStyleCnt="4">
        <dgm:presLayoutVars>
          <dgm:bulletEnabled val="1"/>
        </dgm:presLayoutVars>
      </dgm:prSet>
      <dgm:spPr/>
    </dgm:pt>
    <dgm:pt modelId="{7A67A0D6-C3ED-4801-8C75-0D3A023FBFD6}" type="pres">
      <dgm:prSet presAssocID="{A599EEF6-E76E-424E-91EC-ED0DA3ADA3B0}" presName="sibTrans" presStyleCnt="0"/>
      <dgm:spPr/>
    </dgm:pt>
    <dgm:pt modelId="{4BD3C341-0C14-47E5-A751-5E9CDB882F12}" type="pres">
      <dgm:prSet presAssocID="{FB3A61F2-725A-4810-8626-35B6FCA07E17}" presName="node" presStyleLbl="node1" presStyleIdx="1" presStyleCnt="4">
        <dgm:presLayoutVars>
          <dgm:bulletEnabled val="1"/>
        </dgm:presLayoutVars>
      </dgm:prSet>
      <dgm:spPr/>
    </dgm:pt>
    <dgm:pt modelId="{975CB043-8336-4ACF-A5B0-854B42FFDBEA}" type="pres">
      <dgm:prSet presAssocID="{188F8F1E-9FA6-4040-977C-28A2ADEAEF24}" presName="sibTrans" presStyleCnt="0"/>
      <dgm:spPr/>
    </dgm:pt>
    <dgm:pt modelId="{2A75830E-DF98-4999-8C2F-6EE2E506CBE3}" type="pres">
      <dgm:prSet presAssocID="{D98BE142-F5E0-4EBD-83FE-DCF6BD3564B9}" presName="node" presStyleLbl="node1" presStyleIdx="2" presStyleCnt="4">
        <dgm:presLayoutVars>
          <dgm:bulletEnabled val="1"/>
        </dgm:presLayoutVars>
      </dgm:prSet>
      <dgm:spPr/>
    </dgm:pt>
    <dgm:pt modelId="{AC59BC7C-B342-40A7-8627-F6CCD25FD18F}" type="pres">
      <dgm:prSet presAssocID="{593ECD30-EC4E-44A6-B509-8919DE3894B6}" presName="sibTrans" presStyleCnt="0"/>
      <dgm:spPr/>
    </dgm:pt>
    <dgm:pt modelId="{F1D29081-572B-481B-A697-5E9C45E5567D}" type="pres">
      <dgm:prSet presAssocID="{8C9C65FB-57A2-494D-99F1-93F78097EDA3}" presName="node" presStyleLbl="node1" presStyleIdx="3" presStyleCnt="4">
        <dgm:presLayoutVars>
          <dgm:bulletEnabled val="1"/>
        </dgm:presLayoutVars>
      </dgm:prSet>
      <dgm:spPr/>
    </dgm:pt>
  </dgm:ptLst>
  <dgm:cxnLst>
    <dgm:cxn modelId="{F4832108-32A4-48FA-99B5-67E265C5E018}" srcId="{690D8539-FF8A-4F9F-A190-D494BAEFA1BB}" destId="{8C9C65FB-57A2-494D-99F1-93F78097EDA3}" srcOrd="3" destOrd="0" parTransId="{6CCAFF5D-473A-4B94-94A6-F9E6237EEA2E}" sibTransId="{67561DAE-DD16-4C6A-9D4E-3B032523D18F}"/>
    <dgm:cxn modelId="{A35D6411-A84A-4828-B584-9FD81DE4668D}" type="presOf" srcId="{D98BE142-F5E0-4EBD-83FE-DCF6BD3564B9}" destId="{2A75830E-DF98-4999-8C2F-6EE2E506CBE3}" srcOrd="0" destOrd="0" presId="urn:microsoft.com/office/officeart/2005/8/layout/default"/>
    <dgm:cxn modelId="{ED74E74D-1C9B-499C-8DF6-113C565D2081}" srcId="{690D8539-FF8A-4F9F-A190-D494BAEFA1BB}" destId="{E9E4C013-631D-40E2-87CE-EF23F892C938}" srcOrd="0" destOrd="0" parTransId="{1B8B2343-7B29-45BF-98F2-BD661740F96B}" sibTransId="{A599EEF6-E76E-424E-91EC-ED0DA3ADA3B0}"/>
    <dgm:cxn modelId="{9C0CCB6F-30AC-4B50-9BB6-BA4F5CF7CB9B}" type="presOf" srcId="{E9E4C013-631D-40E2-87CE-EF23F892C938}" destId="{4DAB62F6-171D-442D-994F-3FE8566844AC}" srcOrd="0" destOrd="0" presId="urn:microsoft.com/office/officeart/2005/8/layout/default"/>
    <dgm:cxn modelId="{C41B677D-F59B-40F1-A19E-CE7C3D7EB928}" type="presOf" srcId="{690D8539-FF8A-4F9F-A190-D494BAEFA1BB}" destId="{F10E2ACA-A006-46F4-B5CD-0C1423D1CD5F}" srcOrd="0" destOrd="0" presId="urn:microsoft.com/office/officeart/2005/8/layout/default"/>
    <dgm:cxn modelId="{F6E8169A-8D89-4731-BD17-6F3761398446}" srcId="{690D8539-FF8A-4F9F-A190-D494BAEFA1BB}" destId="{FB3A61F2-725A-4810-8626-35B6FCA07E17}" srcOrd="1" destOrd="0" parTransId="{D21D366D-2D35-4496-914C-526496A87A6A}" sibTransId="{188F8F1E-9FA6-4040-977C-28A2ADEAEF24}"/>
    <dgm:cxn modelId="{3DF7189E-646C-471F-9D3C-771C34A43A25}" type="presOf" srcId="{8C9C65FB-57A2-494D-99F1-93F78097EDA3}" destId="{F1D29081-572B-481B-A697-5E9C45E5567D}" srcOrd="0" destOrd="0" presId="urn:microsoft.com/office/officeart/2005/8/layout/default"/>
    <dgm:cxn modelId="{79ED3FA0-8E9A-4442-AE13-3AF1E16A29DA}" type="presOf" srcId="{FB3A61F2-725A-4810-8626-35B6FCA07E17}" destId="{4BD3C341-0C14-47E5-A751-5E9CDB882F12}" srcOrd="0" destOrd="0" presId="urn:microsoft.com/office/officeart/2005/8/layout/default"/>
    <dgm:cxn modelId="{8B3FC3B7-C5B4-42E6-8DCF-3B25AC68FD33}" srcId="{690D8539-FF8A-4F9F-A190-D494BAEFA1BB}" destId="{D98BE142-F5E0-4EBD-83FE-DCF6BD3564B9}" srcOrd="2" destOrd="0" parTransId="{3BB8DFAB-3480-4DF0-B9FE-BEFD6CBB9A7D}" sibTransId="{593ECD30-EC4E-44A6-B509-8919DE3894B6}"/>
    <dgm:cxn modelId="{0F11F85B-C629-4A60-B507-B2AA9137D7E6}" type="presParOf" srcId="{F10E2ACA-A006-46F4-B5CD-0C1423D1CD5F}" destId="{4DAB62F6-171D-442D-994F-3FE8566844AC}" srcOrd="0" destOrd="0" presId="urn:microsoft.com/office/officeart/2005/8/layout/default"/>
    <dgm:cxn modelId="{210678D8-DA5B-4B9B-A3AF-4CD11A050809}" type="presParOf" srcId="{F10E2ACA-A006-46F4-B5CD-0C1423D1CD5F}" destId="{7A67A0D6-C3ED-4801-8C75-0D3A023FBFD6}" srcOrd="1" destOrd="0" presId="urn:microsoft.com/office/officeart/2005/8/layout/default"/>
    <dgm:cxn modelId="{53CA9F4F-D356-49EF-AF31-26BEBE1AF90F}" type="presParOf" srcId="{F10E2ACA-A006-46F4-B5CD-0C1423D1CD5F}" destId="{4BD3C341-0C14-47E5-A751-5E9CDB882F12}" srcOrd="2" destOrd="0" presId="urn:microsoft.com/office/officeart/2005/8/layout/default"/>
    <dgm:cxn modelId="{1E0D121D-7F3B-4D24-83E1-2695371F1F99}" type="presParOf" srcId="{F10E2ACA-A006-46F4-B5CD-0C1423D1CD5F}" destId="{975CB043-8336-4ACF-A5B0-854B42FFDBEA}" srcOrd="3" destOrd="0" presId="urn:microsoft.com/office/officeart/2005/8/layout/default"/>
    <dgm:cxn modelId="{DECA71AB-0482-4F0E-BFBC-A183EFF4D87B}" type="presParOf" srcId="{F10E2ACA-A006-46F4-B5CD-0C1423D1CD5F}" destId="{2A75830E-DF98-4999-8C2F-6EE2E506CBE3}" srcOrd="4" destOrd="0" presId="urn:microsoft.com/office/officeart/2005/8/layout/default"/>
    <dgm:cxn modelId="{8F0740D4-C541-4920-979D-02596C1D4792}" type="presParOf" srcId="{F10E2ACA-A006-46F4-B5CD-0C1423D1CD5F}" destId="{AC59BC7C-B342-40A7-8627-F6CCD25FD18F}" srcOrd="5" destOrd="0" presId="urn:microsoft.com/office/officeart/2005/8/layout/default"/>
    <dgm:cxn modelId="{0F1D5914-38B2-4D1E-9D3F-4F35A97672C4}" type="presParOf" srcId="{F10E2ACA-A006-46F4-B5CD-0C1423D1CD5F}" destId="{F1D29081-572B-481B-A697-5E9C45E5567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02C32E-7ED3-4F51-82EB-14A56ACCFFF8}"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004D04A1-B855-47C8-AF75-03790F888992}">
      <dgm:prSet/>
      <dgm:spPr/>
      <dgm:t>
        <a:bodyPr/>
        <a:lstStyle/>
        <a:p>
          <a:r>
            <a:rPr lang="en-US"/>
            <a:t>The RW algorithm computes the first arrival probability that a random walk starts at one pixel first reaches one of the seeds with each label, and then that pixel is denoted as the same label with maximum probability of the corresponding seed. A random walk starting from a pixel must first arrive at the position of the prelabeled seed, and thus it only considers the local relationship between the current pixel and its corresponding seed.</a:t>
          </a:r>
        </a:p>
      </dgm:t>
    </dgm:pt>
    <dgm:pt modelId="{F46A51D0-519C-4F28-9F4E-EF83BCDC1996}" type="parTrans" cxnId="{6F27C32B-3EA4-415A-9380-E7EB4BA65045}">
      <dgm:prSet/>
      <dgm:spPr/>
      <dgm:t>
        <a:bodyPr/>
        <a:lstStyle/>
        <a:p>
          <a:endParaRPr lang="en-US"/>
        </a:p>
      </dgm:t>
    </dgm:pt>
    <dgm:pt modelId="{51C1048B-E9BD-42E3-9F41-1070186EB40D}" type="sibTrans" cxnId="{6F27C32B-3EA4-415A-9380-E7EB4BA65045}">
      <dgm:prSet/>
      <dgm:spPr/>
      <dgm:t>
        <a:bodyPr/>
        <a:lstStyle/>
        <a:p>
          <a:endParaRPr lang="en-US"/>
        </a:p>
      </dgm:t>
    </dgm:pt>
    <dgm:pt modelId="{D9465DC0-E0B6-4BEA-9286-9294F3B8729A}">
      <dgm:prSet/>
      <dgm:spPr/>
      <dgm:t>
        <a:bodyPr/>
        <a:lstStyle/>
        <a:p>
          <a:r>
            <a:rPr lang="en-US"/>
            <a:t>The first arrival probability ignores the global relationship between current pixel and other seeds.</a:t>
          </a:r>
        </a:p>
      </dgm:t>
    </dgm:pt>
    <dgm:pt modelId="{BA5A1191-D522-4E88-A39A-70DE7819EFDF}" type="parTrans" cxnId="{A38B5471-BD0A-43C5-92C7-6783FCA6F666}">
      <dgm:prSet/>
      <dgm:spPr/>
      <dgm:t>
        <a:bodyPr/>
        <a:lstStyle/>
        <a:p>
          <a:endParaRPr lang="en-US"/>
        </a:p>
      </dgm:t>
    </dgm:pt>
    <dgm:pt modelId="{F93C764A-D2A0-463B-92F6-752E5701D573}" type="sibTrans" cxnId="{A38B5471-BD0A-43C5-92C7-6783FCA6F666}">
      <dgm:prSet/>
      <dgm:spPr/>
      <dgm:t>
        <a:bodyPr/>
        <a:lstStyle/>
        <a:p>
          <a:endParaRPr lang="en-US"/>
        </a:p>
      </dgm:t>
    </dgm:pt>
    <dgm:pt modelId="{C1F92FCF-853C-4B7C-BA92-D95B2AD9EE10}">
      <dgm:prSet/>
      <dgm:spPr/>
      <dgm:t>
        <a:bodyPr/>
        <a:lstStyle/>
        <a:p>
          <a:r>
            <a:rPr lang="en-US"/>
            <a:t>In order to respect the global relationship as described above, the authors add a self-loop to the graph to make the RW process lazy.</a:t>
          </a:r>
        </a:p>
      </dgm:t>
    </dgm:pt>
    <dgm:pt modelId="{5EF38471-1C61-405F-9121-8EE1B3DBF3B8}" type="parTrans" cxnId="{53C6A6C2-2B1F-404C-836D-1B72CF58B291}">
      <dgm:prSet/>
      <dgm:spPr/>
      <dgm:t>
        <a:bodyPr/>
        <a:lstStyle/>
        <a:p>
          <a:endParaRPr lang="en-US"/>
        </a:p>
      </dgm:t>
    </dgm:pt>
    <dgm:pt modelId="{76611C3A-72EC-4B85-95D0-DBA5B4657F49}" type="sibTrans" cxnId="{53C6A6C2-2B1F-404C-836D-1B72CF58B291}">
      <dgm:prSet/>
      <dgm:spPr/>
      <dgm:t>
        <a:bodyPr/>
        <a:lstStyle/>
        <a:p>
          <a:endParaRPr lang="en-US"/>
        </a:p>
      </dgm:t>
    </dgm:pt>
    <dgm:pt modelId="{446CD495-EAAC-475A-B706-319EB5363D37}">
      <dgm:prSet/>
      <dgm:spPr/>
      <dgm:t>
        <a:bodyPr/>
        <a:lstStyle/>
        <a:p>
          <a:r>
            <a:rPr lang="en-US"/>
            <a:t>Since a vertex with a heavy self-loop is more likely to absorb its neighboring pixels than the one with light self-loop, which makes the vertex to absorb and capture both the weak boundary and texture information with self-loops.</a:t>
          </a:r>
        </a:p>
      </dgm:t>
    </dgm:pt>
    <dgm:pt modelId="{944D1416-5166-4379-A487-FFE87E48D2FE}" type="parTrans" cxnId="{B5357E84-589B-4B4E-9090-1F2BCC0D5510}">
      <dgm:prSet/>
      <dgm:spPr/>
      <dgm:t>
        <a:bodyPr/>
        <a:lstStyle/>
        <a:p>
          <a:endParaRPr lang="en-US"/>
        </a:p>
      </dgm:t>
    </dgm:pt>
    <dgm:pt modelId="{668DFD14-F0C8-4B59-A3C2-7085843FC08D}" type="sibTrans" cxnId="{B5357E84-589B-4B4E-9090-1F2BCC0D5510}">
      <dgm:prSet/>
      <dgm:spPr/>
      <dgm:t>
        <a:bodyPr/>
        <a:lstStyle/>
        <a:p>
          <a:endParaRPr lang="en-US"/>
        </a:p>
      </dgm:t>
    </dgm:pt>
    <dgm:pt modelId="{38E84898-9109-4D8B-BED9-EDF7104E5631}" type="pres">
      <dgm:prSet presAssocID="{9B02C32E-7ED3-4F51-82EB-14A56ACCFFF8}" presName="matrix" presStyleCnt="0">
        <dgm:presLayoutVars>
          <dgm:chMax val="1"/>
          <dgm:dir/>
          <dgm:resizeHandles val="exact"/>
        </dgm:presLayoutVars>
      </dgm:prSet>
      <dgm:spPr/>
    </dgm:pt>
    <dgm:pt modelId="{6FB20DF5-5FAB-4C81-9A02-1BD8A8175406}" type="pres">
      <dgm:prSet presAssocID="{9B02C32E-7ED3-4F51-82EB-14A56ACCFFF8}" presName="diamond" presStyleLbl="bgShp" presStyleIdx="0" presStyleCnt="1"/>
      <dgm:spPr/>
    </dgm:pt>
    <dgm:pt modelId="{D6E1FD7E-4181-4CC4-85D8-BF4E5CD644BA}" type="pres">
      <dgm:prSet presAssocID="{9B02C32E-7ED3-4F51-82EB-14A56ACCFFF8}" presName="quad1" presStyleLbl="node1" presStyleIdx="0" presStyleCnt="4">
        <dgm:presLayoutVars>
          <dgm:chMax val="0"/>
          <dgm:chPref val="0"/>
          <dgm:bulletEnabled val="1"/>
        </dgm:presLayoutVars>
      </dgm:prSet>
      <dgm:spPr>
        <a:solidFill>
          <a:srgbClr val="ED7D31"/>
        </a:solidFill>
      </dgm:spPr>
    </dgm:pt>
    <dgm:pt modelId="{1EF07235-4844-426C-AD18-897AED448DC3}" type="pres">
      <dgm:prSet presAssocID="{9B02C32E-7ED3-4F51-82EB-14A56ACCFFF8}" presName="quad2" presStyleLbl="node1" presStyleIdx="1" presStyleCnt="4">
        <dgm:presLayoutVars>
          <dgm:chMax val="0"/>
          <dgm:chPref val="0"/>
          <dgm:bulletEnabled val="1"/>
        </dgm:presLayoutVars>
      </dgm:prSet>
      <dgm:spPr>
        <a:solidFill>
          <a:srgbClr val="ED7D31"/>
        </a:solidFill>
      </dgm:spPr>
    </dgm:pt>
    <dgm:pt modelId="{C0E0B544-8BC2-4741-9D95-218AE3EC1DDA}" type="pres">
      <dgm:prSet presAssocID="{9B02C32E-7ED3-4F51-82EB-14A56ACCFFF8}" presName="quad3" presStyleLbl="node1" presStyleIdx="2" presStyleCnt="4">
        <dgm:presLayoutVars>
          <dgm:chMax val="0"/>
          <dgm:chPref val="0"/>
          <dgm:bulletEnabled val="1"/>
        </dgm:presLayoutVars>
      </dgm:prSet>
      <dgm:spPr>
        <a:solidFill>
          <a:srgbClr val="00B050"/>
        </a:solidFill>
      </dgm:spPr>
    </dgm:pt>
    <dgm:pt modelId="{98167D2E-148E-46EE-BFA8-B0C31FB3E882}" type="pres">
      <dgm:prSet presAssocID="{9B02C32E-7ED3-4F51-82EB-14A56ACCFFF8}" presName="quad4" presStyleLbl="node1" presStyleIdx="3" presStyleCnt="4">
        <dgm:presLayoutVars>
          <dgm:chMax val="0"/>
          <dgm:chPref val="0"/>
          <dgm:bulletEnabled val="1"/>
        </dgm:presLayoutVars>
      </dgm:prSet>
      <dgm:spPr>
        <a:solidFill>
          <a:srgbClr val="00B050"/>
        </a:solidFill>
      </dgm:spPr>
    </dgm:pt>
  </dgm:ptLst>
  <dgm:cxnLst>
    <dgm:cxn modelId="{6F27C32B-3EA4-415A-9380-E7EB4BA65045}" srcId="{9B02C32E-7ED3-4F51-82EB-14A56ACCFFF8}" destId="{004D04A1-B855-47C8-AF75-03790F888992}" srcOrd="0" destOrd="0" parTransId="{F46A51D0-519C-4F28-9F4E-EF83BCDC1996}" sibTransId="{51C1048B-E9BD-42E3-9F41-1070186EB40D}"/>
    <dgm:cxn modelId="{88538838-3DCD-4933-A154-3FA22E7F81DF}" type="presOf" srcId="{C1F92FCF-853C-4B7C-BA92-D95B2AD9EE10}" destId="{C0E0B544-8BC2-4741-9D95-218AE3EC1DDA}" srcOrd="0" destOrd="0" presId="urn:microsoft.com/office/officeart/2005/8/layout/matrix3"/>
    <dgm:cxn modelId="{C9518143-A1DC-4830-AB2D-63F6910F86E3}" type="presOf" srcId="{446CD495-EAAC-475A-B706-319EB5363D37}" destId="{98167D2E-148E-46EE-BFA8-B0C31FB3E882}" srcOrd="0" destOrd="0" presId="urn:microsoft.com/office/officeart/2005/8/layout/matrix3"/>
    <dgm:cxn modelId="{A973674A-475A-4486-9825-096C415E63C0}" type="presOf" srcId="{D9465DC0-E0B6-4BEA-9286-9294F3B8729A}" destId="{1EF07235-4844-426C-AD18-897AED448DC3}" srcOrd="0" destOrd="0" presId="urn:microsoft.com/office/officeart/2005/8/layout/matrix3"/>
    <dgm:cxn modelId="{A38B5471-BD0A-43C5-92C7-6783FCA6F666}" srcId="{9B02C32E-7ED3-4F51-82EB-14A56ACCFFF8}" destId="{D9465DC0-E0B6-4BEA-9286-9294F3B8729A}" srcOrd="1" destOrd="0" parTransId="{BA5A1191-D522-4E88-A39A-70DE7819EFDF}" sibTransId="{F93C764A-D2A0-463B-92F6-752E5701D573}"/>
    <dgm:cxn modelId="{B5357E84-589B-4B4E-9090-1F2BCC0D5510}" srcId="{9B02C32E-7ED3-4F51-82EB-14A56ACCFFF8}" destId="{446CD495-EAAC-475A-B706-319EB5363D37}" srcOrd="3" destOrd="0" parTransId="{944D1416-5166-4379-A487-FFE87E48D2FE}" sibTransId="{668DFD14-F0C8-4B59-A3C2-7085843FC08D}"/>
    <dgm:cxn modelId="{ACB4A3B2-675D-4369-852F-D20D1017AD71}" type="presOf" srcId="{004D04A1-B855-47C8-AF75-03790F888992}" destId="{D6E1FD7E-4181-4CC4-85D8-BF4E5CD644BA}" srcOrd="0" destOrd="0" presId="urn:microsoft.com/office/officeart/2005/8/layout/matrix3"/>
    <dgm:cxn modelId="{CCF098B4-DDA5-4977-96BA-07820C02CF84}" type="presOf" srcId="{9B02C32E-7ED3-4F51-82EB-14A56ACCFFF8}" destId="{38E84898-9109-4D8B-BED9-EDF7104E5631}" srcOrd="0" destOrd="0" presId="urn:microsoft.com/office/officeart/2005/8/layout/matrix3"/>
    <dgm:cxn modelId="{53C6A6C2-2B1F-404C-836D-1B72CF58B291}" srcId="{9B02C32E-7ED3-4F51-82EB-14A56ACCFFF8}" destId="{C1F92FCF-853C-4B7C-BA92-D95B2AD9EE10}" srcOrd="2" destOrd="0" parTransId="{5EF38471-1C61-405F-9121-8EE1B3DBF3B8}" sibTransId="{76611C3A-72EC-4B85-95D0-DBA5B4657F49}"/>
    <dgm:cxn modelId="{206CE14B-9DF7-499C-8964-E698457B3837}" type="presParOf" srcId="{38E84898-9109-4D8B-BED9-EDF7104E5631}" destId="{6FB20DF5-5FAB-4C81-9A02-1BD8A8175406}" srcOrd="0" destOrd="0" presId="urn:microsoft.com/office/officeart/2005/8/layout/matrix3"/>
    <dgm:cxn modelId="{DA4D1CA0-C269-4590-A0CE-27649157CABA}" type="presParOf" srcId="{38E84898-9109-4D8B-BED9-EDF7104E5631}" destId="{D6E1FD7E-4181-4CC4-85D8-BF4E5CD644BA}" srcOrd="1" destOrd="0" presId="urn:microsoft.com/office/officeart/2005/8/layout/matrix3"/>
    <dgm:cxn modelId="{E6F3F948-FBFA-44E5-93C3-C2E58534D020}" type="presParOf" srcId="{38E84898-9109-4D8B-BED9-EDF7104E5631}" destId="{1EF07235-4844-426C-AD18-897AED448DC3}" srcOrd="2" destOrd="0" presId="urn:microsoft.com/office/officeart/2005/8/layout/matrix3"/>
    <dgm:cxn modelId="{BBD67E10-63A6-42C3-8CEB-6E910C4C4202}" type="presParOf" srcId="{38E84898-9109-4D8B-BED9-EDF7104E5631}" destId="{C0E0B544-8BC2-4741-9D95-218AE3EC1DDA}" srcOrd="3" destOrd="0" presId="urn:microsoft.com/office/officeart/2005/8/layout/matrix3"/>
    <dgm:cxn modelId="{1BB311EC-4A4F-4539-BBCA-F52660F8AB87}" type="presParOf" srcId="{38E84898-9109-4D8B-BED9-EDF7104E5631}" destId="{98167D2E-148E-46EE-BFA8-B0C31FB3E88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959146-3ED5-430F-81B0-09A0501C75B1}" type="doc">
      <dgm:prSet loTypeId="urn:microsoft.com/office/officeart/2005/8/layout/hChevron3" loCatId="process" qsTypeId="urn:microsoft.com/office/officeart/2005/8/quickstyle/simple1" qsCatId="simple" csTypeId="urn:microsoft.com/office/officeart/2005/8/colors/colorful1" csCatId="colorful" phldr="1"/>
      <dgm:spPr/>
    </dgm:pt>
    <dgm:pt modelId="{35BA78DF-14F7-465F-85C5-9BCED72AC796}">
      <dgm:prSet phldr="0"/>
      <dgm:spPr/>
      <dgm:t>
        <a:bodyPr/>
        <a:lstStyle/>
        <a:p>
          <a:pPr algn="l" rtl="0">
            <a:lnSpc>
              <a:spcPct val="90000"/>
            </a:lnSpc>
          </a:pPr>
          <a:r>
            <a:rPr lang="en-US"/>
            <a:t>The larger superpixel is split into smaller superpixels along the direction of the largest variation in Commute Time(CT) and shape. For this we define a covariance matrix:</a:t>
          </a:r>
          <a:endParaRPr lang="en-US">
            <a:latin typeface="Calibri Light" panose="020F0302020204030204"/>
          </a:endParaRPr>
        </a:p>
      </dgm:t>
    </dgm:pt>
    <dgm:pt modelId="{292D557A-EB12-492E-B7F9-7BF0F47A8A81}" type="parTrans" cxnId="{1DD4304B-F8DB-49E6-8CF2-6F574120A8A7}">
      <dgm:prSet/>
      <dgm:spPr/>
    </dgm:pt>
    <dgm:pt modelId="{087468A7-E891-4042-9B25-17B3D0D0854B}" type="sibTrans" cxnId="{1DD4304B-F8DB-49E6-8CF2-6F574120A8A7}">
      <dgm:prSet/>
      <dgm:spPr/>
    </dgm:pt>
    <dgm:pt modelId="{91E42B9A-A1BA-4719-BA38-9328F7D5FDDC}">
      <dgm:prSet phldr="0"/>
      <dgm:spPr/>
      <dgm:t>
        <a:bodyPr/>
        <a:lstStyle/>
        <a:p>
          <a:pPr algn="l">
            <a:lnSpc>
              <a:spcPct val="90000"/>
            </a:lnSpc>
          </a:pPr>
          <a:r>
            <a:rPr lang="en-US"/>
            <a:t>LRW is repeated after each iteration to refine the obtained superpixels.</a:t>
          </a:r>
        </a:p>
      </dgm:t>
    </dgm:pt>
    <dgm:pt modelId="{DA36A7F2-0543-443D-A008-8C3B4B15B6F4}" type="parTrans" cxnId="{1F8F6E15-8274-4C6C-AC00-60EB01FF236C}">
      <dgm:prSet/>
      <dgm:spPr/>
    </dgm:pt>
    <dgm:pt modelId="{3D530D60-1766-4969-A0EC-CD3A3CD8F303}" type="sibTrans" cxnId="{1F8F6E15-8274-4C6C-AC00-60EB01FF236C}">
      <dgm:prSet/>
      <dgm:spPr/>
    </dgm:pt>
    <dgm:pt modelId="{A388CB17-F25B-4D7C-AD99-DFF80408D0DC}">
      <dgm:prSet phldr="0"/>
      <dgm:spPr/>
      <dgm:t>
        <a:bodyPr/>
        <a:lstStyle/>
        <a:p>
          <a:pPr rtl="0"/>
          <a:r>
            <a:rPr lang="en-US"/>
            <a:t>The eigenvector </a:t>
          </a:r>
          <a:r>
            <a:rPr lang="en-US">
              <a:latin typeface="Calibri Light" panose="020F0302020204030204"/>
            </a:rPr>
            <a:t>s corresponding</a:t>
          </a:r>
          <a:r>
            <a:rPr lang="en-US"/>
            <a:t> to the </a:t>
          </a:r>
          <a:r>
            <a:rPr lang="en-US">
              <a:latin typeface="Calibri Light" panose="020F0302020204030204"/>
            </a:rPr>
            <a:t>largest eigenvalue</a:t>
          </a:r>
          <a:r>
            <a:rPr lang="en-US"/>
            <a:t> of the above matrix is found. By </a:t>
          </a:r>
          <a:r>
            <a:rPr lang="en-US" b="1">
              <a:latin typeface="Calibri Light" panose="020F0302020204030204"/>
            </a:rPr>
            <a:t>Principal Component</a:t>
          </a:r>
          <a:r>
            <a:rPr lang="en-US" b="1"/>
            <a:t> Analysis</a:t>
          </a:r>
          <a:r>
            <a:rPr lang="en-US"/>
            <a:t>, the split direction is determined by:</a:t>
          </a:r>
        </a:p>
      </dgm:t>
    </dgm:pt>
    <dgm:pt modelId="{BEFE7734-4871-410D-9831-CF09AFFBF7B9}" type="parTrans" cxnId="{0B335B67-53C5-480F-A231-403E88658259}">
      <dgm:prSet/>
      <dgm:spPr/>
    </dgm:pt>
    <dgm:pt modelId="{D7846C7D-F718-4121-8091-CFF08187D713}" type="sibTrans" cxnId="{0B335B67-53C5-480F-A231-403E88658259}">
      <dgm:prSet/>
      <dgm:spPr/>
    </dgm:pt>
    <dgm:pt modelId="{B25B64E7-7F12-4D2E-A22E-FACD79D7D19C}" type="pres">
      <dgm:prSet presAssocID="{06959146-3ED5-430F-81B0-09A0501C75B1}" presName="Name0" presStyleCnt="0">
        <dgm:presLayoutVars>
          <dgm:dir/>
          <dgm:resizeHandles val="exact"/>
        </dgm:presLayoutVars>
      </dgm:prSet>
      <dgm:spPr/>
    </dgm:pt>
    <dgm:pt modelId="{42FABD28-C202-48E4-962B-AB978203B01D}" type="pres">
      <dgm:prSet presAssocID="{35BA78DF-14F7-465F-85C5-9BCED72AC796}" presName="parTxOnly" presStyleLbl="node1" presStyleIdx="0" presStyleCnt="3">
        <dgm:presLayoutVars>
          <dgm:bulletEnabled val="1"/>
        </dgm:presLayoutVars>
      </dgm:prSet>
      <dgm:spPr/>
    </dgm:pt>
    <dgm:pt modelId="{16A1E783-2303-4F09-91CF-8CBBFAE55EA0}" type="pres">
      <dgm:prSet presAssocID="{087468A7-E891-4042-9B25-17B3D0D0854B}" presName="parSpace" presStyleCnt="0"/>
      <dgm:spPr/>
    </dgm:pt>
    <dgm:pt modelId="{D893A507-3574-4A2B-9F42-6B3D1244F815}" type="pres">
      <dgm:prSet presAssocID="{A388CB17-F25B-4D7C-AD99-DFF80408D0DC}" presName="parTxOnly" presStyleLbl="node1" presStyleIdx="1" presStyleCnt="3">
        <dgm:presLayoutVars>
          <dgm:bulletEnabled val="1"/>
        </dgm:presLayoutVars>
      </dgm:prSet>
      <dgm:spPr>
        <a:solidFill>
          <a:srgbClr val="002060"/>
        </a:solidFill>
      </dgm:spPr>
    </dgm:pt>
    <dgm:pt modelId="{0C4C8E67-8970-4281-B56C-69FE80F6A273}" type="pres">
      <dgm:prSet presAssocID="{D7846C7D-F718-4121-8091-CFF08187D713}" presName="parSpace" presStyleCnt="0"/>
      <dgm:spPr/>
    </dgm:pt>
    <dgm:pt modelId="{AEF4734E-A88A-42E0-8E13-243114135B85}" type="pres">
      <dgm:prSet presAssocID="{91E42B9A-A1BA-4719-BA38-9328F7D5FDDC}" presName="parTxOnly" presStyleLbl="node1" presStyleIdx="2" presStyleCnt="3">
        <dgm:presLayoutVars>
          <dgm:bulletEnabled val="1"/>
        </dgm:presLayoutVars>
      </dgm:prSet>
      <dgm:spPr>
        <a:solidFill>
          <a:srgbClr val="7030A0"/>
        </a:solidFill>
      </dgm:spPr>
    </dgm:pt>
  </dgm:ptLst>
  <dgm:cxnLst>
    <dgm:cxn modelId="{381A4313-9D91-43AB-BA57-E1D1B686F5DF}" type="presOf" srcId="{35BA78DF-14F7-465F-85C5-9BCED72AC796}" destId="{42FABD28-C202-48E4-962B-AB978203B01D}" srcOrd="0" destOrd="0" presId="urn:microsoft.com/office/officeart/2005/8/layout/hChevron3"/>
    <dgm:cxn modelId="{1F8F6E15-8274-4C6C-AC00-60EB01FF236C}" srcId="{06959146-3ED5-430F-81B0-09A0501C75B1}" destId="{91E42B9A-A1BA-4719-BA38-9328F7D5FDDC}" srcOrd="2" destOrd="0" parTransId="{DA36A7F2-0543-443D-A008-8C3B4B15B6F4}" sibTransId="{3D530D60-1766-4969-A0EC-CD3A3CD8F303}"/>
    <dgm:cxn modelId="{FE749615-BD9B-476D-A855-B76121BB66D6}" type="presOf" srcId="{06959146-3ED5-430F-81B0-09A0501C75B1}" destId="{B25B64E7-7F12-4D2E-A22E-FACD79D7D19C}" srcOrd="0" destOrd="0" presId="urn:microsoft.com/office/officeart/2005/8/layout/hChevron3"/>
    <dgm:cxn modelId="{5CD1035C-BC3C-4DE0-AC47-4A7D2122314A}" type="presOf" srcId="{91E42B9A-A1BA-4719-BA38-9328F7D5FDDC}" destId="{AEF4734E-A88A-42E0-8E13-243114135B85}" srcOrd="0" destOrd="0" presId="urn:microsoft.com/office/officeart/2005/8/layout/hChevron3"/>
    <dgm:cxn modelId="{0B335B67-53C5-480F-A231-403E88658259}" srcId="{06959146-3ED5-430F-81B0-09A0501C75B1}" destId="{A388CB17-F25B-4D7C-AD99-DFF80408D0DC}" srcOrd="1" destOrd="0" parTransId="{BEFE7734-4871-410D-9831-CF09AFFBF7B9}" sibTransId="{D7846C7D-F718-4121-8091-CFF08187D713}"/>
    <dgm:cxn modelId="{1DD4304B-F8DB-49E6-8CF2-6F574120A8A7}" srcId="{06959146-3ED5-430F-81B0-09A0501C75B1}" destId="{35BA78DF-14F7-465F-85C5-9BCED72AC796}" srcOrd="0" destOrd="0" parTransId="{292D557A-EB12-492E-B7F9-7BF0F47A8A81}" sibTransId="{087468A7-E891-4042-9B25-17B3D0D0854B}"/>
    <dgm:cxn modelId="{33EFEEE0-00E0-46E6-8234-CED2022534F6}" type="presOf" srcId="{A388CB17-F25B-4D7C-AD99-DFF80408D0DC}" destId="{D893A507-3574-4A2B-9F42-6B3D1244F815}" srcOrd="0" destOrd="0" presId="urn:microsoft.com/office/officeart/2005/8/layout/hChevron3"/>
    <dgm:cxn modelId="{5620782F-2833-41AF-8E3C-B9E5B50EA8FF}" type="presParOf" srcId="{B25B64E7-7F12-4D2E-A22E-FACD79D7D19C}" destId="{42FABD28-C202-48E4-962B-AB978203B01D}" srcOrd="0" destOrd="0" presId="urn:microsoft.com/office/officeart/2005/8/layout/hChevron3"/>
    <dgm:cxn modelId="{C075ED5E-9AE1-49AA-A294-7E50ADF3BA87}" type="presParOf" srcId="{B25B64E7-7F12-4D2E-A22E-FACD79D7D19C}" destId="{16A1E783-2303-4F09-91CF-8CBBFAE55EA0}" srcOrd="1" destOrd="0" presId="urn:microsoft.com/office/officeart/2005/8/layout/hChevron3"/>
    <dgm:cxn modelId="{FDF49028-99BC-4F7C-B6EF-58FF12963BC0}" type="presParOf" srcId="{B25B64E7-7F12-4D2E-A22E-FACD79D7D19C}" destId="{D893A507-3574-4A2B-9F42-6B3D1244F815}" srcOrd="2" destOrd="0" presId="urn:microsoft.com/office/officeart/2005/8/layout/hChevron3"/>
    <dgm:cxn modelId="{C114E741-1469-4FA5-95C7-7E1C95E37C5F}" type="presParOf" srcId="{B25B64E7-7F12-4D2E-A22E-FACD79D7D19C}" destId="{0C4C8E67-8970-4281-B56C-69FE80F6A273}" srcOrd="3" destOrd="0" presId="urn:microsoft.com/office/officeart/2005/8/layout/hChevron3"/>
    <dgm:cxn modelId="{5AFB3DD4-7C71-43E5-BB3A-8E4828CDD480}" type="presParOf" srcId="{B25B64E7-7F12-4D2E-A22E-FACD79D7D19C}" destId="{AEF4734E-A88A-42E0-8E13-243114135B8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C999C-56F5-4E03-8F0D-D89A6DE1C0F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09C54AD-46A2-4BC3-8272-D56335312003}">
      <dgm:prSet phldrT="[Text]" phldr="0"/>
      <dgm:spPr/>
      <dgm:t>
        <a:bodyPr/>
        <a:lstStyle/>
        <a:p>
          <a:pPr rtl="0"/>
          <a:r>
            <a:rPr lang="en-US">
              <a:latin typeface="Calibri Light" panose="020F0302020204030204"/>
            </a:rPr>
            <a:t>Number of superpixels = 200</a:t>
          </a:r>
          <a:endParaRPr lang="en-US"/>
        </a:p>
      </dgm:t>
    </dgm:pt>
    <dgm:pt modelId="{EFF3914D-705B-431A-8035-E087D83F4F80}" type="parTrans" cxnId="{70664748-6900-4B01-BD7E-F0C01E427ABA}">
      <dgm:prSet/>
      <dgm:spPr/>
      <dgm:t>
        <a:bodyPr/>
        <a:lstStyle/>
        <a:p>
          <a:endParaRPr lang="en-US"/>
        </a:p>
      </dgm:t>
    </dgm:pt>
    <dgm:pt modelId="{09DC29C3-451B-4CB7-BF1A-73DC8C779B97}" type="sibTrans" cxnId="{70664748-6900-4B01-BD7E-F0C01E427ABA}">
      <dgm:prSet/>
      <dgm:spPr/>
      <dgm:t>
        <a:bodyPr/>
        <a:lstStyle/>
        <a:p>
          <a:endParaRPr lang="en-US"/>
        </a:p>
      </dgm:t>
    </dgm:pt>
    <dgm:pt modelId="{65C90877-1ADC-42EE-8613-08B444B739B1}">
      <dgm:prSet phldrT="[Text]" phldr="0"/>
      <dgm:spPr/>
      <dgm:t>
        <a:bodyPr/>
        <a:lstStyle/>
        <a:p>
          <a:pPr rtl="0"/>
          <a:r>
            <a:rPr lang="en-US">
              <a:latin typeface="Calibri Light" panose="020F0302020204030204"/>
            </a:rPr>
            <a:t>Threshold = 1.35</a:t>
          </a:r>
          <a:endParaRPr lang="en-US"/>
        </a:p>
      </dgm:t>
    </dgm:pt>
    <dgm:pt modelId="{25B0ABA2-F3B9-4F73-97F8-A39C89CF17FF}" type="parTrans" cxnId="{FE2456B9-A2E1-4E39-BB8E-95ED532FC178}">
      <dgm:prSet/>
      <dgm:spPr/>
      <dgm:t>
        <a:bodyPr/>
        <a:lstStyle/>
        <a:p>
          <a:endParaRPr lang="en-US"/>
        </a:p>
      </dgm:t>
    </dgm:pt>
    <dgm:pt modelId="{0F677565-416D-4A81-AF31-21ECDD12D5C4}" type="sibTrans" cxnId="{FE2456B9-A2E1-4E39-BB8E-95ED532FC178}">
      <dgm:prSet/>
      <dgm:spPr/>
      <dgm:t>
        <a:bodyPr/>
        <a:lstStyle/>
        <a:p>
          <a:endParaRPr lang="en-US"/>
        </a:p>
      </dgm:t>
    </dgm:pt>
    <dgm:pt modelId="{1F383BAC-E846-463E-90A4-675B7A8566CD}">
      <dgm:prSet phldrT="[Text]" phldr="0"/>
      <dgm:spPr/>
      <dgm:t>
        <a:bodyPr/>
        <a:lstStyle/>
        <a:p>
          <a:pPr rtl="0"/>
          <a:r>
            <a:rPr lang="en-US">
              <a:latin typeface="Calibri Light" panose="020F0302020204030204"/>
            </a:rPr>
            <a:t>β = 30</a:t>
          </a:r>
          <a:endParaRPr lang="en-US"/>
        </a:p>
      </dgm:t>
    </dgm:pt>
    <dgm:pt modelId="{8725D6E9-C2E2-4C21-8D21-E4836B4AA3EA}" type="parTrans" cxnId="{C01AE3C7-C545-4813-B73A-F16C317CB615}">
      <dgm:prSet/>
      <dgm:spPr/>
      <dgm:t>
        <a:bodyPr/>
        <a:lstStyle/>
        <a:p>
          <a:endParaRPr lang="en-US"/>
        </a:p>
      </dgm:t>
    </dgm:pt>
    <dgm:pt modelId="{FD33D77D-81F4-43AC-A6D9-27A104B70EB1}" type="sibTrans" cxnId="{C01AE3C7-C545-4813-B73A-F16C317CB615}">
      <dgm:prSet/>
      <dgm:spPr/>
      <dgm:t>
        <a:bodyPr/>
        <a:lstStyle/>
        <a:p>
          <a:endParaRPr lang="en-US"/>
        </a:p>
      </dgm:t>
    </dgm:pt>
    <dgm:pt modelId="{ED9CEBC1-0E34-4535-BB19-C60068ADDB63}">
      <dgm:prSet phldrT="[Text]" phldr="0"/>
      <dgm:spPr/>
      <dgm:t>
        <a:bodyPr/>
        <a:lstStyle/>
        <a:p>
          <a:pPr rtl="0"/>
          <a:r>
            <a:rPr lang="en-US">
              <a:latin typeface="Calibri Light" panose="020F0302020204030204"/>
            </a:rPr>
            <a:t>α = 0.992</a:t>
          </a:r>
          <a:endParaRPr lang="en-US"/>
        </a:p>
      </dgm:t>
    </dgm:pt>
    <dgm:pt modelId="{73E31A0C-8519-4047-B62F-F0E37E4AC0E0}" type="parTrans" cxnId="{9D6771C9-3E7C-4DDD-BB20-3057A47D9289}">
      <dgm:prSet/>
      <dgm:spPr/>
      <dgm:t>
        <a:bodyPr/>
        <a:lstStyle/>
        <a:p>
          <a:endParaRPr lang="en-US"/>
        </a:p>
      </dgm:t>
    </dgm:pt>
    <dgm:pt modelId="{15B62B0F-0633-480D-A92F-EBD7862367A7}" type="sibTrans" cxnId="{9D6771C9-3E7C-4DDD-BB20-3057A47D9289}">
      <dgm:prSet/>
      <dgm:spPr/>
      <dgm:t>
        <a:bodyPr/>
        <a:lstStyle/>
        <a:p>
          <a:endParaRPr lang="en-US"/>
        </a:p>
      </dgm:t>
    </dgm:pt>
    <dgm:pt modelId="{B3303F16-05AA-47DA-8BCE-AFE4E40863BE}">
      <dgm:prSet phldrT="[Text]" phldr="0"/>
      <dgm:spPr/>
      <dgm:t>
        <a:bodyPr/>
        <a:lstStyle/>
        <a:p>
          <a:pPr rtl="0"/>
          <a:r>
            <a:rPr lang="en-US">
              <a:latin typeface="Calibri Light" panose="020F0302020204030204"/>
            </a:rPr>
            <a:t>Max iterations = 10</a:t>
          </a:r>
          <a:endParaRPr lang="en-US"/>
        </a:p>
      </dgm:t>
    </dgm:pt>
    <dgm:pt modelId="{BEDC8C78-FB56-434B-A885-A1067C3078F6}" type="parTrans" cxnId="{EC385083-66CF-4B34-942C-BBE06E7FF67B}">
      <dgm:prSet/>
      <dgm:spPr/>
      <dgm:t>
        <a:bodyPr/>
        <a:lstStyle/>
        <a:p>
          <a:endParaRPr lang="en-US"/>
        </a:p>
      </dgm:t>
    </dgm:pt>
    <dgm:pt modelId="{E86C974F-A471-46BF-8616-1F1C84CDAA01}" type="sibTrans" cxnId="{EC385083-66CF-4B34-942C-BBE06E7FF67B}">
      <dgm:prSet/>
      <dgm:spPr/>
      <dgm:t>
        <a:bodyPr/>
        <a:lstStyle/>
        <a:p>
          <a:endParaRPr lang="en-US"/>
        </a:p>
      </dgm:t>
    </dgm:pt>
    <dgm:pt modelId="{0BB01F0F-A014-4815-A006-D33AE7D55EDF}" type="pres">
      <dgm:prSet presAssocID="{A8BC999C-56F5-4E03-8F0D-D89A6DE1C0FD}" presName="diagram" presStyleCnt="0">
        <dgm:presLayoutVars>
          <dgm:dir/>
          <dgm:resizeHandles val="exact"/>
        </dgm:presLayoutVars>
      </dgm:prSet>
      <dgm:spPr/>
    </dgm:pt>
    <dgm:pt modelId="{C821AEC4-1926-4366-B589-F1228D552438}" type="pres">
      <dgm:prSet presAssocID="{709C54AD-46A2-4BC3-8272-D56335312003}" presName="node" presStyleLbl="node1" presStyleIdx="0" presStyleCnt="5">
        <dgm:presLayoutVars>
          <dgm:bulletEnabled val="1"/>
        </dgm:presLayoutVars>
      </dgm:prSet>
      <dgm:spPr/>
    </dgm:pt>
    <dgm:pt modelId="{856A9B7B-092B-4BAA-BC77-9082929B7DDD}" type="pres">
      <dgm:prSet presAssocID="{09DC29C3-451B-4CB7-BF1A-73DC8C779B97}" presName="sibTrans" presStyleCnt="0"/>
      <dgm:spPr/>
    </dgm:pt>
    <dgm:pt modelId="{91BA3AD3-9249-493A-B3B0-7E89B06499B6}" type="pres">
      <dgm:prSet presAssocID="{65C90877-1ADC-42EE-8613-08B444B739B1}" presName="node" presStyleLbl="node1" presStyleIdx="1" presStyleCnt="5">
        <dgm:presLayoutVars>
          <dgm:bulletEnabled val="1"/>
        </dgm:presLayoutVars>
      </dgm:prSet>
      <dgm:spPr/>
    </dgm:pt>
    <dgm:pt modelId="{5A2E2081-EE29-490C-BE6A-9534D97EBC73}" type="pres">
      <dgm:prSet presAssocID="{0F677565-416D-4A81-AF31-21ECDD12D5C4}" presName="sibTrans" presStyleCnt="0"/>
      <dgm:spPr/>
    </dgm:pt>
    <dgm:pt modelId="{72D57CF3-E1FE-49CD-9BB5-3190FFE71CC9}" type="pres">
      <dgm:prSet presAssocID="{1F383BAC-E846-463E-90A4-675B7A8566CD}" presName="node" presStyleLbl="node1" presStyleIdx="2" presStyleCnt="5">
        <dgm:presLayoutVars>
          <dgm:bulletEnabled val="1"/>
        </dgm:presLayoutVars>
      </dgm:prSet>
      <dgm:spPr/>
    </dgm:pt>
    <dgm:pt modelId="{0B741F07-911B-4C87-81BF-EDF3832D6C30}" type="pres">
      <dgm:prSet presAssocID="{FD33D77D-81F4-43AC-A6D9-27A104B70EB1}" presName="sibTrans" presStyleCnt="0"/>
      <dgm:spPr/>
    </dgm:pt>
    <dgm:pt modelId="{EC43A72D-43AE-4CF1-904D-01924AD16CC8}" type="pres">
      <dgm:prSet presAssocID="{ED9CEBC1-0E34-4535-BB19-C60068ADDB63}" presName="node" presStyleLbl="node1" presStyleIdx="3" presStyleCnt="5">
        <dgm:presLayoutVars>
          <dgm:bulletEnabled val="1"/>
        </dgm:presLayoutVars>
      </dgm:prSet>
      <dgm:spPr/>
    </dgm:pt>
    <dgm:pt modelId="{6BAC1825-DDCA-4A20-AC53-042A4705B99C}" type="pres">
      <dgm:prSet presAssocID="{15B62B0F-0633-480D-A92F-EBD7862367A7}" presName="sibTrans" presStyleCnt="0"/>
      <dgm:spPr/>
    </dgm:pt>
    <dgm:pt modelId="{8C3269CD-2639-4F74-82C6-59316F130B0C}" type="pres">
      <dgm:prSet presAssocID="{B3303F16-05AA-47DA-8BCE-AFE4E40863BE}" presName="node" presStyleLbl="node1" presStyleIdx="4" presStyleCnt="5">
        <dgm:presLayoutVars>
          <dgm:bulletEnabled val="1"/>
        </dgm:presLayoutVars>
      </dgm:prSet>
      <dgm:spPr/>
    </dgm:pt>
  </dgm:ptLst>
  <dgm:cxnLst>
    <dgm:cxn modelId="{B9146F3C-8142-49DC-A1B3-BE1AB72E72D0}" type="presOf" srcId="{1F383BAC-E846-463E-90A4-675B7A8566CD}" destId="{72D57CF3-E1FE-49CD-9BB5-3190FFE71CC9}" srcOrd="0" destOrd="0" presId="urn:microsoft.com/office/officeart/2005/8/layout/default"/>
    <dgm:cxn modelId="{70664748-6900-4B01-BD7E-F0C01E427ABA}" srcId="{A8BC999C-56F5-4E03-8F0D-D89A6DE1C0FD}" destId="{709C54AD-46A2-4BC3-8272-D56335312003}" srcOrd="0" destOrd="0" parTransId="{EFF3914D-705B-431A-8035-E087D83F4F80}" sibTransId="{09DC29C3-451B-4CB7-BF1A-73DC8C779B97}"/>
    <dgm:cxn modelId="{1329BC50-E13E-4985-875E-340E384A1F2E}" type="presOf" srcId="{A8BC999C-56F5-4E03-8F0D-D89A6DE1C0FD}" destId="{0BB01F0F-A014-4815-A006-D33AE7D55EDF}" srcOrd="0" destOrd="0" presId="urn:microsoft.com/office/officeart/2005/8/layout/default"/>
    <dgm:cxn modelId="{EC385083-66CF-4B34-942C-BBE06E7FF67B}" srcId="{A8BC999C-56F5-4E03-8F0D-D89A6DE1C0FD}" destId="{B3303F16-05AA-47DA-8BCE-AFE4E40863BE}" srcOrd="4" destOrd="0" parTransId="{BEDC8C78-FB56-434B-A885-A1067C3078F6}" sibTransId="{E86C974F-A471-46BF-8616-1F1C84CDAA01}"/>
    <dgm:cxn modelId="{85C193AB-24A0-4147-A5D2-9E5288908670}" type="presOf" srcId="{709C54AD-46A2-4BC3-8272-D56335312003}" destId="{C821AEC4-1926-4366-B589-F1228D552438}" srcOrd="0" destOrd="0" presId="urn:microsoft.com/office/officeart/2005/8/layout/default"/>
    <dgm:cxn modelId="{FE2456B9-A2E1-4E39-BB8E-95ED532FC178}" srcId="{A8BC999C-56F5-4E03-8F0D-D89A6DE1C0FD}" destId="{65C90877-1ADC-42EE-8613-08B444B739B1}" srcOrd="1" destOrd="0" parTransId="{25B0ABA2-F3B9-4F73-97F8-A39C89CF17FF}" sibTransId="{0F677565-416D-4A81-AF31-21ECDD12D5C4}"/>
    <dgm:cxn modelId="{015A74BD-6B46-42F5-9274-2BA9FDEA3612}" type="presOf" srcId="{B3303F16-05AA-47DA-8BCE-AFE4E40863BE}" destId="{8C3269CD-2639-4F74-82C6-59316F130B0C}" srcOrd="0" destOrd="0" presId="urn:microsoft.com/office/officeart/2005/8/layout/default"/>
    <dgm:cxn modelId="{C01AE3C7-C545-4813-B73A-F16C317CB615}" srcId="{A8BC999C-56F5-4E03-8F0D-D89A6DE1C0FD}" destId="{1F383BAC-E846-463E-90A4-675B7A8566CD}" srcOrd="2" destOrd="0" parTransId="{8725D6E9-C2E2-4C21-8D21-E4836B4AA3EA}" sibTransId="{FD33D77D-81F4-43AC-A6D9-27A104B70EB1}"/>
    <dgm:cxn modelId="{9D6771C9-3E7C-4DDD-BB20-3057A47D9289}" srcId="{A8BC999C-56F5-4E03-8F0D-D89A6DE1C0FD}" destId="{ED9CEBC1-0E34-4535-BB19-C60068ADDB63}" srcOrd="3" destOrd="0" parTransId="{73E31A0C-8519-4047-B62F-F0E37E4AC0E0}" sibTransId="{15B62B0F-0633-480D-A92F-EBD7862367A7}"/>
    <dgm:cxn modelId="{2EDE9CE0-C246-4161-8CAE-10108D871A87}" type="presOf" srcId="{65C90877-1ADC-42EE-8613-08B444B739B1}" destId="{91BA3AD3-9249-493A-B3B0-7E89B06499B6}" srcOrd="0" destOrd="0" presId="urn:microsoft.com/office/officeart/2005/8/layout/default"/>
    <dgm:cxn modelId="{338942FD-A2F8-4F66-8ECB-68B900DCEF12}" type="presOf" srcId="{ED9CEBC1-0E34-4535-BB19-C60068ADDB63}" destId="{EC43A72D-43AE-4CF1-904D-01924AD16CC8}" srcOrd="0" destOrd="0" presId="urn:microsoft.com/office/officeart/2005/8/layout/default"/>
    <dgm:cxn modelId="{7A2942D8-40F2-443B-BB7C-EDC76993C21A}" type="presParOf" srcId="{0BB01F0F-A014-4815-A006-D33AE7D55EDF}" destId="{C821AEC4-1926-4366-B589-F1228D552438}" srcOrd="0" destOrd="0" presId="urn:microsoft.com/office/officeart/2005/8/layout/default"/>
    <dgm:cxn modelId="{3AC66D33-060C-4256-9F31-F3EC818CD76D}" type="presParOf" srcId="{0BB01F0F-A014-4815-A006-D33AE7D55EDF}" destId="{856A9B7B-092B-4BAA-BC77-9082929B7DDD}" srcOrd="1" destOrd="0" presId="urn:microsoft.com/office/officeart/2005/8/layout/default"/>
    <dgm:cxn modelId="{ECB94A79-95B6-4250-AE4C-41C7D307D3ED}" type="presParOf" srcId="{0BB01F0F-A014-4815-A006-D33AE7D55EDF}" destId="{91BA3AD3-9249-493A-B3B0-7E89B06499B6}" srcOrd="2" destOrd="0" presId="urn:microsoft.com/office/officeart/2005/8/layout/default"/>
    <dgm:cxn modelId="{1662D9CB-348F-4904-971E-6BBB3D6EA70F}" type="presParOf" srcId="{0BB01F0F-A014-4815-A006-D33AE7D55EDF}" destId="{5A2E2081-EE29-490C-BE6A-9534D97EBC73}" srcOrd="3" destOrd="0" presId="urn:microsoft.com/office/officeart/2005/8/layout/default"/>
    <dgm:cxn modelId="{239723C8-FDD5-4F75-914E-2386E45EEABB}" type="presParOf" srcId="{0BB01F0F-A014-4815-A006-D33AE7D55EDF}" destId="{72D57CF3-E1FE-49CD-9BB5-3190FFE71CC9}" srcOrd="4" destOrd="0" presId="urn:microsoft.com/office/officeart/2005/8/layout/default"/>
    <dgm:cxn modelId="{E57DC6E7-4429-41FE-B3EA-CE2E525F07AA}" type="presParOf" srcId="{0BB01F0F-A014-4815-A006-D33AE7D55EDF}" destId="{0B741F07-911B-4C87-81BF-EDF3832D6C30}" srcOrd="5" destOrd="0" presId="urn:microsoft.com/office/officeart/2005/8/layout/default"/>
    <dgm:cxn modelId="{9C84F213-2B14-477E-B953-EA0092A2AD95}" type="presParOf" srcId="{0BB01F0F-A014-4815-A006-D33AE7D55EDF}" destId="{EC43A72D-43AE-4CF1-904D-01924AD16CC8}" srcOrd="6" destOrd="0" presId="urn:microsoft.com/office/officeart/2005/8/layout/default"/>
    <dgm:cxn modelId="{20BA24BD-4AE6-480A-9154-14319CBF1A99}" type="presParOf" srcId="{0BB01F0F-A014-4815-A006-D33AE7D55EDF}" destId="{6BAC1825-DDCA-4A20-AC53-042A4705B99C}" srcOrd="7" destOrd="0" presId="urn:microsoft.com/office/officeart/2005/8/layout/default"/>
    <dgm:cxn modelId="{5C25E931-ED90-4405-83EC-DD215AF3C1BE}" type="presParOf" srcId="{0BB01F0F-A014-4815-A006-D33AE7D55EDF}" destId="{8C3269CD-2639-4F74-82C6-59316F130B0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C8F005-4E9C-4D7C-8C02-487E98C1F7F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D31AECE-ABF1-47CB-800F-3DC16AC01CCE}">
      <dgm:prSet phldr="0"/>
      <dgm:spPr/>
      <dgm:t>
        <a:bodyPr/>
        <a:lstStyle/>
        <a:p>
          <a:pPr algn="l" rtl="0">
            <a:lnSpc>
              <a:spcPct val="90000"/>
            </a:lnSpc>
          </a:pPr>
          <a:r>
            <a:rPr lang="en-US"/>
            <a:t>The GUI supports upload of an image in any of the standard formats – JPG/PNG.</a:t>
          </a:r>
        </a:p>
      </dgm:t>
    </dgm:pt>
    <dgm:pt modelId="{284869A1-3949-4830-9C04-B3DA9CB6E182}" type="parTrans" cxnId="{D8154D6C-DFB0-4E1C-B113-30C0D7D8DC7D}">
      <dgm:prSet/>
      <dgm:spPr/>
    </dgm:pt>
    <dgm:pt modelId="{F73496D7-B0F2-4242-8056-85FF2A8AAAA3}" type="sibTrans" cxnId="{D8154D6C-DFB0-4E1C-B113-30C0D7D8DC7D}">
      <dgm:prSet/>
      <dgm:spPr/>
    </dgm:pt>
    <dgm:pt modelId="{BAE7E8A6-969E-4CA9-992C-DFDE454995B4}">
      <dgm:prSet phldr="0"/>
      <dgm:spPr/>
      <dgm:t>
        <a:bodyPr/>
        <a:lstStyle/>
        <a:p>
          <a:pPr algn="l">
            <a:lnSpc>
              <a:spcPct val="90000"/>
            </a:lnSpc>
          </a:pPr>
          <a:r>
            <a:rPr lang="en-US"/>
            <a:t>Initial image is displayed upon upload.</a:t>
          </a:r>
        </a:p>
      </dgm:t>
    </dgm:pt>
    <dgm:pt modelId="{1E0A5A54-A7CA-4909-B567-32C12DE937EB}" type="parTrans" cxnId="{A6B68E14-504A-41C8-AD1B-B272E11CA167}">
      <dgm:prSet/>
      <dgm:spPr/>
    </dgm:pt>
    <dgm:pt modelId="{AC69FAE5-0F24-4460-8C10-FB819EB7FC6A}" type="sibTrans" cxnId="{A6B68E14-504A-41C8-AD1B-B272E11CA167}">
      <dgm:prSet/>
      <dgm:spPr/>
    </dgm:pt>
    <dgm:pt modelId="{F1D5AAFA-2736-4374-A052-9E09100AABED}">
      <dgm:prSet phldr="0"/>
      <dgm:spPr/>
      <dgm:t>
        <a:bodyPr/>
        <a:lstStyle/>
        <a:p>
          <a:pPr algn="l">
            <a:lnSpc>
              <a:spcPct val="90000"/>
            </a:lnSpc>
          </a:pPr>
          <a:r>
            <a:rPr lang="en-US"/>
            <a:t>There are input boxes for all the parameters that can be tweaked for easy experimentation.</a:t>
          </a:r>
        </a:p>
      </dgm:t>
    </dgm:pt>
    <dgm:pt modelId="{B6208B5A-7283-465A-B82B-E571D864253F}" type="parTrans" cxnId="{E4FE455E-9C06-4303-B1E4-17FFD332F16E}">
      <dgm:prSet/>
      <dgm:spPr/>
    </dgm:pt>
    <dgm:pt modelId="{F36F29AD-6091-46E3-90DC-58AB30E66A5A}" type="sibTrans" cxnId="{E4FE455E-9C06-4303-B1E4-17FFD332F16E}">
      <dgm:prSet/>
      <dgm:spPr/>
    </dgm:pt>
    <dgm:pt modelId="{BC38ACFC-DEDA-45C5-9470-BEED52D5FF0F}">
      <dgm:prSet phldr="0"/>
      <dgm:spPr/>
      <dgm:t>
        <a:bodyPr/>
        <a:lstStyle/>
        <a:p>
          <a:pPr algn="l">
            <a:lnSpc>
              <a:spcPct val="90000"/>
            </a:lnSpc>
          </a:pPr>
          <a:r>
            <a:rPr lang="en-US"/>
            <a:t>The output result is displayed after the algorithm is run and the image is finally saved to the disk.</a:t>
          </a:r>
        </a:p>
      </dgm:t>
    </dgm:pt>
    <dgm:pt modelId="{27CB897E-74D5-46F4-BF85-218458F7CE61}" type="parTrans" cxnId="{4DBCA20C-09AE-4E7E-ADD7-5CA015CC9CC1}">
      <dgm:prSet/>
      <dgm:spPr/>
    </dgm:pt>
    <dgm:pt modelId="{CF72A9F0-1F66-4116-892D-700CF3A7E05B}" type="sibTrans" cxnId="{4DBCA20C-09AE-4E7E-ADD7-5CA015CC9CC1}">
      <dgm:prSet/>
      <dgm:spPr/>
    </dgm:pt>
    <dgm:pt modelId="{ED5BAE37-B600-4DBE-894A-C7A572462CC9}">
      <dgm:prSet phldr="0"/>
      <dgm:spPr/>
      <dgm:t>
        <a:bodyPr/>
        <a:lstStyle/>
        <a:p>
          <a:pPr algn="l">
            <a:lnSpc>
              <a:spcPct val="90000"/>
            </a:lnSpc>
          </a:pPr>
          <a:r>
            <a:rPr lang="en-US"/>
            <a:t>The progress of the algorithm is displayed in STDOUT.</a:t>
          </a:r>
        </a:p>
      </dgm:t>
    </dgm:pt>
    <dgm:pt modelId="{76316BB0-11F1-4442-B2A5-CF99F5609C85}" type="parTrans" cxnId="{71FBD077-FC94-4AE0-A5B1-E00CBE44B612}">
      <dgm:prSet/>
      <dgm:spPr/>
    </dgm:pt>
    <dgm:pt modelId="{9EB85296-52A7-4E22-A1CE-438A389B8DB3}" type="sibTrans" cxnId="{71FBD077-FC94-4AE0-A5B1-E00CBE44B612}">
      <dgm:prSet/>
      <dgm:spPr/>
    </dgm:pt>
    <dgm:pt modelId="{5C14FC7B-81D7-4EA2-8D94-E93182295DA8}" type="pres">
      <dgm:prSet presAssocID="{D2C8F005-4E9C-4D7C-8C02-487E98C1F7F3}" presName="diagram" presStyleCnt="0">
        <dgm:presLayoutVars>
          <dgm:dir/>
          <dgm:resizeHandles val="exact"/>
        </dgm:presLayoutVars>
      </dgm:prSet>
      <dgm:spPr/>
    </dgm:pt>
    <dgm:pt modelId="{7108C9BF-2F29-4F76-B62D-34004A8200CE}" type="pres">
      <dgm:prSet presAssocID="{3D31AECE-ABF1-47CB-800F-3DC16AC01CCE}" presName="node" presStyleLbl="node1" presStyleIdx="0" presStyleCnt="5">
        <dgm:presLayoutVars>
          <dgm:bulletEnabled val="1"/>
        </dgm:presLayoutVars>
      </dgm:prSet>
      <dgm:spPr/>
    </dgm:pt>
    <dgm:pt modelId="{6E965A32-AA20-4EDE-A40E-432C486E6596}" type="pres">
      <dgm:prSet presAssocID="{F73496D7-B0F2-4242-8056-85FF2A8AAAA3}" presName="sibTrans" presStyleCnt="0"/>
      <dgm:spPr/>
    </dgm:pt>
    <dgm:pt modelId="{15ED3170-B087-4A9A-8D96-C0D49BBD6A8C}" type="pres">
      <dgm:prSet presAssocID="{BAE7E8A6-969E-4CA9-992C-DFDE454995B4}" presName="node" presStyleLbl="node1" presStyleIdx="1" presStyleCnt="5">
        <dgm:presLayoutVars>
          <dgm:bulletEnabled val="1"/>
        </dgm:presLayoutVars>
      </dgm:prSet>
      <dgm:spPr/>
    </dgm:pt>
    <dgm:pt modelId="{69786294-3E06-49C4-9BF3-5FC7EF1FEDF3}" type="pres">
      <dgm:prSet presAssocID="{AC69FAE5-0F24-4460-8C10-FB819EB7FC6A}" presName="sibTrans" presStyleCnt="0"/>
      <dgm:spPr/>
    </dgm:pt>
    <dgm:pt modelId="{48D5AE42-7165-4F78-8018-2D66DA1F9E68}" type="pres">
      <dgm:prSet presAssocID="{F1D5AAFA-2736-4374-A052-9E09100AABED}" presName="node" presStyleLbl="node1" presStyleIdx="2" presStyleCnt="5">
        <dgm:presLayoutVars>
          <dgm:bulletEnabled val="1"/>
        </dgm:presLayoutVars>
      </dgm:prSet>
      <dgm:spPr/>
    </dgm:pt>
    <dgm:pt modelId="{C07C8FD6-51D4-4609-B129-1490F290541C}" type="pres">
      <dgm:prSet presAssocID="{F36F29AD-6091-46E3-90DC-58AB30E66A5A}" presName="sibTrans" presStyleCnt="0"/>
      <dgm:spPr/>
    </dgm:pt>
    <dgm:pt modelId="{CB5A331A-883E-4BDE-8116-B1E1747AE992}" type="pres">
      <dgm:prSet presAssocID="{BC38ACFC-DEDA-45C5-9470-BEED52D5FF0F}" presName="node" presStyleLbl="node1" presStyleIdx="3" presStyleCnt="5">
        <dgm:presLayoutVars>
          <dgm:bulletEnabled val="1"/>
        </dgm:presLayoutVars>
      </dgm:prSet>
      <dgm:spPr/>
    </dgm:pt>
    <dgm:pt modelId="{BA323E72-554A-4BCB-9CA7-BDA54DB2B8D7}" type="pres">
      <dgm:prSet presAssocID="{CF72A9F0-1F66-4116-892D-700CF3A7E05B}" presName="sibTrans" presStyleCnt="0"/>
      <dgm:spPr/>
    </dgm:pt>
    <dgm:pt modelId="{C1658041-A25A-4469-9A4F-32951DB6BD19}" type="pres">
      <dgm:prSet presAssocID="{ED5BAE37-B600-4DBE-894A-C7A572462CC9}" presName="node" presStyleLbl="node1" presStyleIdx="4" presStyleCnt="5">
        <dgm:presLayoutVars>
          <dgm:bulletEnabled val="1"/>
        </dgm:presLayoutVars>
      </dgm:prSet>
      <dgm:spPr/>
    </dgm:pt>
  </dgm:ptLst>
  <dgm:cxnLst>
    <dgm:cxn modelId="{AC471600-E3DA-4F62-A886-7EBFED824800}" type="presOf" srcId="{ED5BAE37-B600-4DBE-894A-C7A572462CC9}" destId="{C1658041-A25A-4469-9A4F-32951DB6BD19}" srcOrd="0" destOrd="0" presId="urn:microsoft.com/office/officeart/2005/8/layout/default"/>
    <dgm:cxn modelId="{4DBCA20C-09AE-4E7E-ADD7-5CA015CC9CC1}" srcId="{D2C8F005-4E9C-4D7C-8C02-487E98C1F7F3}" destId="{BC38ACFC-DEDA-45C5-9470-BEED52D5FF0F}" srcOrd="3" destOrd="0" parTransId="{27CB897E-74D5-46F4-BF85-218458F7CE61}" sibTransId="{CF72A9F0-1F66-4116-892D-700CF3A7E05B}"/>
    <dgm:cxn modelId="{A6B68E14-504A-41C8-AD1B-B272E11CA167}" srcId="{D2C8F005-4E9C-4D7C-8C02-487E98C1F7F3}" destId="{BAE7E8A6-969E-4CA9-992C-DFDE454995B4}" srcOrd="1" destOrd="0" parTransId="{1E0A5A54-A7CA-4909-B567-32C12DE937EB}" sibTransId="{AC69FAE5-0F24-4460-8C10-FB819EB7FC6A}"/>
    <dgm:cxn modelId="{E4FE455E-9C06-4303-B1E4-17FFD332F16E}" srcId="{D2C8F005-4E9C-4D7C-8C02-487E98C1F7F3}" destId="{F1D5AAFA-2736-4374-A052-9E09100AABED}" srcOrd="2" destOrd="0" parTransId="{B6208B5A-7283-465A-B82B-E571D864253F}" sibTransId="{F36F29AD-6091-46E3-90DC-58AB30E66A5A}"/>
    <dgm:cxn modelId="{DF65A945-90DD-4D7A-9382-01B6322A15B9}" type="presOf" srcId="{F1D5AAFA-2736-4374-A052-9E09100AABED}" destId="{48D5AE42-7165-4F78-8018-2D66DA1F9E68}" srcOrd="0" destOrd="0" presId="urn:microsoft.com/office/officeart/2005/8/layout/default"/>
    <dgm:cxn modelId="{EDB9D36B-AF4C-4F93-A301-2529C51EB2CA}" type="presOf" srcId="{BC38ACFC-DEDA-45C5-9470-BEED52D5FF0F}" destId="{CB5A331A-883E-4BDE-8116-B1E1747AE992}" srcOrd="0" destOrd="0" presId="urn:microsoft.com/office/officeart/2005/8/layout/default"/>
    <dgm:cxn modelId="{D8154D6C-DFB0-4E1C-B113-30C0D7D8DC7D}" srcId="{D2C8F005-4E9C-4D7C-8C02-487E98C1F7F3}" destId="{3D31AECE-ABF1-47CB-800F-3DC16AC01CCE}" srcOrd="0" destOrd="0" parTransId="{284869A1-3949-4830-9C04-B3DA9CB6E182}" sibTransId="{F73496D7-B0F2-4242-8056-85FF2A8AAAA3}"/>
    <dgm:cxn modelId="{71FBD077-FC94-4AE0-A5B1-E00CBE44B612}" srcId="{D2C8F005-4E9C-4D7C-8C02-487E98C1F7F3}" destId="{ED5BAE37-B600-4DBE-894A-C7A572462CC9}" srcOrd="4" destOrd="0" parTransId="{76316BB0-11F1-4442-B2A5-CF99F5609C85}" sibTransId="{9EB85296-52A7-4E22-A1CE-438A389B8DB3}"/>
    <dgm:cxn modelId="{A7F83CA4-3118-4F0F-8B56-7CB8D5FB355A}" type="presOf" srcId="{3D31AECE-ABF1-47CB-800F-3DC16AC01CCE}" destId="{7108C9BF-2F29-4F76-B62D-34004A8200CE}" srcOrd="0" destOrd="0" presId="urn:microsoft.com/office/officeart/2005/8/layout/default"/>
    <dgm:cxn modelId="{06A01EBC-B3FD-4DB9-BDF6-CD00A4FA91A4}" type="presOf" srcId="{BAE7E8A6-969E-4CA9-992C-DFDE454995B4}" destId="{15ED3170-B087-4A9A-8D96-C0D49BBD6A8C}" srcOrd="0" destOrd="0" presId="urn:microsoft.com/office/officeart/2005/8/layout/default"/>
    <dgm:cxn modelId="{458B41D2-1912-40E5-876D-FBAA783B3F4E}" type="presOf" srcId="{D2C8F005-4E9C-4D7C-8C02-487E98C1F7F3}" destId="{5C14FC7B-81D7-4EA2-8D94-E93182295DA8}" srcOrd="0" destOrd="0" presId="urn:microsoft.com/office/officeart/2005/8/layout/default"/>
    <dgm:cxn modelId="{FC1CBC2D-4757-4816-A955-688BCB6AE24F}" type="presParOf" srcId="{5C14FC7B-81D7-4EA2-8D94-E93182295DA8}" destId="{7108C9BF-2F29-4F76-B62D-34004A8200CE}" srcOrd="0" destOrd="0" presId="urn:microsoft.com/office/officeart/2005/8/layout/default"/>
    <dgm:cxn modelId="{12DF34B8-5030-43EF-B3CC-964353A67885}" type="presParOf" srcId="{5C14FC7B-81D7-4EA2-8D94-E93182295DA8}" destId="{6E965A32-AA20-4EDE-A40E-432C486E6596}" srcOrd="1" destOrd="0" presId="urn:microsoft.com/office/officeart/2005/8/layout/default"/>
    <dgm:cxn modelId="{5DF995B7-52A3-4844-A272-59B998392ACF}" type="presParOf" srcId="{5C14FC7B-81D7-4EA2-8D94-E93182295DA8}" destId="{15ED3170-B087-4A9A-8D96-C0D49BBD6A8C}" srcOrd="2" destOrd="0" presId="urn:microsoft.com/office/officeart/2005/8/layout/default"/>
    <dgm:cxn modelId="{491A9ED4-A7C6-45A0-888C-C0343E7AA385}" type="presParOf" srcId="{5C14FC7B-81D7-4EA2-8D94-E93182295DA8}" destId="{69786294-3E06-49C4-9BF3-5FC7EF1FEDF3}" srcOrd="3" destOrd="0" presId="urn:microsoft.com/office/officeart/2005/8/layout/default"/>
    <dgm:cxn modelId="{29A69C71-A321-4812-BA3C-A4E9AABD51A3}" type="presParOf" srcId="{5C14FC7B-81D7-4EA2-8D94-E93182295DA8}" destId="{48D5AE42-7165-4F78-8018-2D66DA1F9E68}" srcOrd="4" destOrd="0" presId="urn:microsoft.com/office/officeart/2005/8/layout/default"/>
    <dgm:cxn modelId="{DDE5C845-630F-4163-9552-6031F89075CF}" type="presParOf" srcId="{5C14FC7B-81D7-4EA2-8D94-E93182295DA8}" destId="{C07C8FD6-51D4-4609-B129-1490F290541C}" srcOrd="5" destOrd="0" presId="urn:microsoft.com/office/officeart/2005/8/layout/default"/>
    <dgm:cxn modelId="{30C10D66-992D-47FA-BC3D-F49FA94C96A5}" type="presParOf" srcId="{5C14FC7B-81D7-4EA2-8D94-E93182295DA8}" destId="{CB5A331A-883E-4BDE-8116-B1E1747AE992}" srcOrd="6" destOrd="0" presId="urn:microsoft.com/office/officeart/2005/8/layout/default"/>
    <dgm:cxn modelId="{C7B12070-380B-4774-A2CA-9D834446868D}" type="presParOf" srcId="{5C14FC7B-81D7-4EA2-8D94-E93182295DA8}" destId="{BA323E72-554A-4BCB-9CA7-BDA54DB2B8D7}" srcOrd="7" destOrd="0" presId="urn:microsoft.com/office/officeart/2005/8/layout/default"/>
    <dgm:cxn modelId="{09B07B83-CC4A-441E-9B2F-8F8E92EB5B35}" type="presParOf" srcId="{5C14FC7B-81D7-4EA2-8D94-E93182295DA8}" destId="{C1658041-A25A-4469-9A4F-32951DB6BD1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B62F6-171D-442D-994F-3FE8566844AC}">
      <dsp:nvSpPr>
        <dsp:cNvPr id="0" name=""/>
        <dsp:cNvSpPr/>
      </dsp:nvSpPr>
      <dsp:spPr>
        <a:xfrm>
          <a:off x="711" y="303763"/>
          <a:ext cx="2775601" cy="16653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A random walk on a graph is defined as a process which begins at a node and moves to a connected neighbor at every timestep</a:t>
          </a:r>
          <a:r>
            <a:rPr lang="en-US" sz="1800" kern="1200">
              <a:latin typeface="Calibri Light" panose="020F0302020204030204"/>
            </a:rPr>
            <a:t> along all possible paths.</a:t>
          </a:r>
          <a:endParaRPr lang="en-US" sz="1800" kern="1200"/>
        </a:p>
      </dsp:txBody>
      <dsp:txXfrm>
        <a:off x="711" y="303763"/>
        <a:ext cx="2775601" cy="1665360"/>
      </dsp:txXfrm>
    </dsp:sp>
    <dsp:sp modelId="{4BD3C341-0C14-47E5-A751-5E9CDB882F12}">
      <dsp:nvSpPr>
        <dsp:cNvPr id="0" name=""/>
        <dsp:cNvSpPr/>
      </dsp:nvSpPr>
      <dsp:spPr>
        <a:xfrm>
          <a:off x="3053873" y="303763"/>
          <a:ext cx="2775601" cy="1665360"/>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weighted graphs, the probability of choosing the next node is determined by the weight of the edge.</a:t>
          </a:r>
        </a:p>
      </dsp:txBody>
      <dsp:txXfrm>
        <a:off x="3053873" y="303763"/>
        <a:ext cx="2775601" cy="1665360"/>
      </dsp:txXfrm>
    </dsp:sp>
    <dsp:sp modelId="{2A75830E-DF98-4999-8C2F-6EE2E506CBE3}">
      <dsp:nvSpPr>
        <dsp:cNvPr id="0" name=""/>
        <dsp:cNvSpPr/>
      </dsp:nvSpPr>
      <dsp:spPr>
        <a:xfrm>
          <a:off x="711" y="2246684"/>
          <a:ext cx="2775601" cy="1665360"/>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Lazy random walk is a special type of random walk in which the process is allowed to stay on the same node with some predefined probability.</a:t>
          </a:r>
        </a:p>
      </dsp:txBody>
      <dsp:txXfrm>
        <a:off x="711" y="2246684"/>
        <a:ext cx="2775601" cy="1665360"/>
      </dsp:txXfrm>
    </dsp:sp>
    <dsp:sp modelId="{F1D29081-572B-481B-A697-5E9C45E5567D}">
      <dsp:nvSpPr>
        <dsp:cNvPr id="0" name=""/>
        <dsp:cNvSpPr/>
      </dsp:nvSpPr>
      <dsp:spPr>
        <a:xfrm>
          <a:off x="3053873" y="2246684"/>
          <a:ext cx="2775601" cy="1665360"/>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this paper the authors use the lazy random walk (LRW) algorithm to determine the labels of each pixel.</a:t>
          </a:r>
        </a:p>
      </dsp:txBody>
      <dsp:txXfrm>
        <a:off x="3053873" y="2246684"/>
        <a:ext cx="2775601" cy="1665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20DF5-5FAB-4C81-9A02-1BD8A8175406}">
      <dsp:nvSpPr>
        <dsp:cNvPr id="0" name=""/>
        <dsp:cNvSpPr/>
      </dsp:nvSpPr>
      <dsp:spPr>
        <a:xfrm>
          <a:off x="919841" y="0"/>
          <a:ext cx="7184077" cy="7184077"/>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1FD7E-4181-4CC4-85D8-BF4E5CD644BA}">
      <dsp:nvSpPr>
        <dsp:cNvPr id="0" name=""/>
        <dsp:cNvSpPr/>
      </dsp:nvSpPr>
      <dsp:spPr>
        <a:xfrm>
          <a:off x="1602328" y="682487"/>
          <a:ext cx="2801790" cy="2801790"/>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RW algorithm computes the first arrival probability that a random walk starts at one pixel first reaches one of the seeds with each label, and then that pixel is denoted as the same label with maximum probability of the corresponding seed. A random walk starting from a pixel must first arrive at the position of the prelabeled seed, and thus it only considers the local relationship between the current pixel and its corresponding seed.</a:t>
          </a:r>
        </a:p>
      </dsp:txBody>
      <dsp:txXfrm>
        <a:off x="1739100" y="819259"/>
        <a:ext cx="2528246" cy="2528246"/>
      </dsp:txXfrm>
    </dsp:sp>
    <dsp:sp modelId="{1EF07235-4844-426C-AD18-897AED448DC3}">
      <dsp:nvSpPr>
        <dsp:cNvPr id="0" name=""/>
        <dsp:cNvSpPr/>
      </dsp:nvSpPr>
      <dsp:spPr>
        <a:xfrm>
          <a:off x="4619641" y="682487"/>
          <a:ext cx="2801790" cy="2801790"/>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first arrival probability ignores the global relationship between current pixel and other seeds.</a:t>
          </a:r>
        </a:p>
      </dsp:txBody>
      <dsp:txXfrm>
        <a:off x="4756413" y="819259"/>
        <a:ext cx="2528246" cy="2528246"/>
      </dsp:txXfrm>
    </dsp:sp>
    <dsp:sp modelId="{C0E0B544-8BC2-4741-9D95-218AE3EC1DDA}">
      <dsp:nvSpPr>
        <dsp:cNvPr id="0" name=""/>
        <dsp:cNvSpPr/>
      </dsp:nvSpPr>
      <dsp:spPr>
        <a:xfrm>
          <a:off x="1602328" y="3699799"/>
          <a:ext cx="2801790" cy="280179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 order to respect the global relationship as described above, the authors add a self-loop to the graph to make the RW process lazy.</a:t>
          </a:r>
        </a:p>
      </dsp:txBody>
      <dsp:txXfrm>
        <a:off x="1739100" y="3836571"/>
        <a:ext cx="2528246" cy="2528246"/>
      </dsp:txXfrm>
    </dsp:sp>
    <dsp:sp modelId="{98167D2E-148E-46EE-BFA8-B0C31FB3E882}">
      <dsp:nvSpPr>
        <dsp:cNvPr id="0" name=""/>
        <dsp:cNvSpPr/>
      </dsp:nvSpPr>
      <dsp:spPr>
        <a:xfrm>
          <a:off x="4619641" y="3699799"/>
          <a:ext cx="2801790" cy="280179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Since a vertex with a heavy self-loop is more likely to absorb its neighboring pixels than the one with light self-loop, which makes the vertex to absorb and capture both the weak boundary and texture information with self-loops.</a:t>
          </a:r>
        </a:p>
      </dsp:txBody>
      <dsp:txXfrm>
        <a:off x="4756413" y="3836571"/>
        <a:ext cx="2528246" cy="2528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ABD28-C202-48E4-962B-AB978203B01D}">
      <dsp:nvSpPr>
        <dsp:cNvPr id="0" name=""/>
        <dsp:cNvSpPr/>
      </dsp:nvSpPr>
      <dsp:spPr>
        <a:xfrm>
          <a:off x="4624" y="1566295"/>
          <a:ext cx="4044221" cy="1617688"/>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l" defTabSz="666750" rtl="0">
            <a:lnSpc>
              <a:spcPct val="90000"/>
            </a:lnSpc>
            <a:spcBef>
              <a:spcPct val="0"/>
            </a:spcBef>
            <a:spcAft>
              <a:spcPct val="35000"/>
            </a:spcAft>
            <a:buNone/>
          </a:pPr>
          <a:r>
            <a:rPr lang="en-US" sz="1500" kern="1200"/>
            <a:t>The larger superpixel is split into smaller superpixels along the direction of the largest variation in Commute Time(CT) and shape. For this we define a covariance matrix:</a:t>
          </a:r>
          <a:endParaRPr lang="en-US" sz="1500" kern="1200">
            <a:latin typeface="Calibri Light" panose="020F0302020204030204"/>
          </a:endParaRPr>
        </a:p>
      </dsp:txBody>
      <dsp:txXfrm>
        <a:off x="4624" y="1566295"/>
        <a:ext cx="3639799" cy="1617688"/>
      </dsp:txXfrm>
    </dsp:sp>
    <dsp:sp modelId="{D893A507-3574-4A2B-9F42-6B3D1244F815}">
      <dsp:nvSpPr>
        <dsp:cNvPr id="0" name=""/>
        <dsp:cNvSpPr/>
      </dsp:nvSpPr>
      <dsp:spPr>
        <a:xfrm>
          <a:off x="3240001" y="1566295"/>
          <a:ext cx="4044221" cy="1617688"/>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rtl="0">
            <a:lnSpc>
              <a:spcPct val="90000"/>
            </a:lnSpc>
            <a:spcBef>
              <a:spcPct val="0"/>
            </a:spcBef>
            <a:spcAft>
              <a:spcPct val="35000"/>
            </a:spcAft>
            <a:buNone/>
          </a:pPr>
          <a:r>
            <a:rPr lang="en-US" sz="1500" kern="1200"/>
            <a:t>The eigenvector </a:t>
          </a:r>
          <a:r>
            <a:rPr lang="en-US" sz="1500" kern="1200">
              <a:latin typeface="Calibri Light" panose="020F0302020204030204"/>
            </a:rPr>
            <a:t>s corresponding</a:t>
          </a:r>
          <a:r>
            <a:rPr lang="en-US" sz="1500" kern="1200"/>
            <a:t> to the </a:t>
          </a:r>
          <a:r>
            <a:rPr lang="en-US" sz="1500" kern="1200">
              <a:latin typeface="Calibri Light" panose="020F0302020204030204"/>
            </a:rPr>
            <a:t>largest eigenvalue</a:t>
          </a:r>
          <a:r>
            <a:rPr lang="en-US" sz="1500" kern="1200"/>
            <a:t> of the above matrix is found. By </a:t>
          </a:r>
          <a:r>
            <a:rPr lang="en-US" sz="1500" b="1" kern="1200">
              <a:latin typeface="Calibri Light" panose="020F0302020204030204"/>
            </a:rPr>
            <a:t>Principal Component</a:t>
          </a:r>
          <a:r>
            <a:rPr lang="en-US" sz="1500" b="1" kern="1200"/>
            <a:t> Analysis</a:t>
          </a:r>
          <a:r>
            <a:rPr lang="en-US" sz="1500" kern="1200"/>
            <a:t>, the split direction is determined by:</a:t>
          </a:r>
        </a:p>
      </dsp:txBody>
      <dsp:txXfrm>
        <a:off x="4048845" y="1566295"/>
        <a:ext cx="2426533" cy="1617688"/>
      </dsp:txXfrm>
    </dsp:sp>
    <dsp:sp modelId="{AEF4734E-A88A-42E0-8E13-243114135B85}">
      <dsp:nvSpPr>
        <dsp:cNvPr id="0" name=""/>
        <dsp:cNvSpPr/>
      </dsp:nvSpPr>
      <dsp:spPr>
        <a:xfrm>
          <a:off x="6475378" y="1566295"/>
          <a:ext cx="4044221" cy="1617688"/>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l" defTabSz="666750">
            <a:lnSpc>
              <a:spcPct val="90000"/>
            </a:lnSpc>
            <a:spcBef>
              <a:spcPct val="0"/>
            </a:spcBef>
            <a:spcAft>
              <a:spcPct val="35000"/>
            </a:spcAft>
            <a:buNone/>
          </a:pPr>
          <a:r>
            <a:rPr lang="en-US" sz="1500" kern="1200"/>
            <a:t>LRW is repeated after each iteration to refine the obtained superpixels.</a:t>
          </a:r>
        </a:p>
      </dsp:txBody>
      <dsp:txXfrm>
        <a:off x="7284222" y="1566295"/>
        <a:ext cx="2426533" cy="1617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1AEC4-1926-4366-B589-F1228D552438}">
      <dsp:nvSpPr>
        <dsp:cNvPr id="0" name=""/>
        <dsp:cNvSpPr/>
      </dsp:nvSpPr>
      <dsp:spPr>
        <a:xfrm>
          <a:off x="3161" y="251989"/>
          <a:ext cx="1711852" cy="10271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Number of superpixels = 200</a:t>
          </a:r>
          <a:endParaRPr lang="en-US" sz="2000" kern="1200"/>
        </a:p>
      </dsp:txBody>
      <dsp:txXfrm>
        <a:off x="3161" y="251989"/>
        <a:ext cx="1711852" cy="1027111"/>
      </dsp:txXfrm>
    </dsp:sp>
    <dsp:sp modelId="{91BA3AD3-9249-493A-B3B0-7E89B06499B6}">
      <dsp:nvSpPr>
        <dsp:cNvPr id="0" name=""/>
        <dsp:cNvSpPr/>
      </dsp:nvSpPr>
      <dsp:spPr>
        <a:xfrm>
          <a:off x="1886199" y="251989"/>
          <a:ext cx="1711852" cy="10271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Threshold = 1.35</a:t>
          </a:r>
          <a:endParaRPr lang="en-US" sz="2000" kern="1200"/>
        </a:p>
      </dsp:txBody>
      <dsp:txXfrm>
        <a:off x="1886199" y="251989"/>
        <a:ext cx="1711852" cy="1027111"/>
      </dsp:txXfrm>
    </dsp:sp>
    <dsp:sp modelId="{72D57CF3-E1FE-49CD-9BB5-3190FFE71CC9}">
      <dsp:nvSpPr>
        <dsp:cNvPr id="0" name=""/>
        <dsp:cNvSpPr/>
      </dsp:nvSpPr>
      <dsp:spPr>
        <a:xfrm>
          <a:off x="3769236" y="251989"/>
          <a:ext cx="1711852" cy="10271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β = 30</a:t>
          </a:r>
          <a:endParaRPr lang="en-US" sz="2000" kern="1200"/>
        </a:p>
      </dsp:txBody>
      <dsp:txXfrm>
        <a:off x="3769236" y="251989"/>
        <a:ext cx="1711852" cy="1027111"/>
      </dsp:txXfrm>
    </dsp:sp>
    <dsp:sp modelId="{EC43A72D-43AE-4CF1-904D-01924AD16CC8}">
      <dsp:nvSpPr>
        <dsp:cNvPr id="0" name=""/>
        <dsp:cNvSpPr/>
      </dsp:nvSpPr>
      <dsp:spPr>
        <a:xfrm>
          <a:off x="5652274" y="251989"/>
          <a:ext cx="1711852" cy="10271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α = 0.992</a:t>
          </a:r>
          <a:endParaRPr lang="en-US" sz="2000" kern="1200"/>
        </a:p>
      </dsp:txBody>
      <dsp:txXfrm>
        <a:off x="5652274" y="251989"/>
        <a:ext cx="1711852" cy="1027111"/>
      </dsp:txXfrm>
    </dsp:sp>
    <dsp:sp modelId="{8C3269CD-2639-4F74-82C6-59316F130B0C}">
      <dsp:nvSpPr>
        <dsp:cNvPr id="0" name=""/>
        <dsp:cNvSpPr/>
      </dsp:nvSpPr>
      <dsp:spPr>
        <a:xfrm>
          <a:off x="7535311" y="251989"/>
          <a:ext cx="1711852" cy="102711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Max iterations = 10</a:t>
          </a:r>
          <a:endParaRPr lang="en-US" sz="2000" kern="1200"/>
        </a:p>
      </dsp:txBody>
      <dsp:txXfrm>
        <a:off x="7535311" y="251989"/>
        <a:ext cx="1711852" cy="10271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8C9BF-2F29-4F76-B62D-34004A8200CE}">
      <dsp:nvSpPr>
        <dsp:cNvPr id="0" name=""/>
        <dsp:cNvSpPr/>
      </dsp:nvSpPr>
      <dsp:spPr>
        <a:xfrm>
          <a:off x="1203335" y="119"/>
          <a:ext cx="2813354" cy="16880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The GUI supports upload of an image in any of the standard formats – JPG/PNG.</a:t>
          </a:r>
        </a:p>
      </dsp:txBody>
      <dsp:txXfrm>
        <a:off x="1203335" y="119"/>
        <a:ext cx="2813354" cy="1688012"/>
      </dsp:txXfrm>
    </dsp:sp>
    <dsp:sp modelId="{15ED3170-B087-4A9A-8D96-C0D49BBD6A8C}">
      <dsp:nvSpPr>
        <dsp:cNvPr id="0" name=""/>
        <dsp:cNvSpPr/>
      </dsp:nvSpPr>
      <dsp:spPr>
        <a:xfrm>
          <a:off x="4298025" y="119"/>
          <a:ext cx="2813354" cy="1688012"/>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Initial image is displayed upon upload.</a:t>
          </a:r>
        </a:p>
      </dsp:txBody>
      <dsp:txXfrm>
        <a:off x="4298025" y="119"/>
        <a:ext cx="2813354" cy="1688012"/>
      </dsp:txXfrm>
    </dsp:sp>
    <dsp:sp modelId="{48D5AE42-7165-4F78-8018-2D66DA1F9E68}">
      <dsp:nvSpPr>
        <dsp:cNvPr id="0" name=""/>
        <dsp:cNvSpPr/>
      </dsp:nvSpPr>
      <dsp:spPr>
        <a:xfrm>
          <a:off x="7392715" y="119"/>
          <a:ext cx="2813354" cy="1688012"/>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There are input boxes for all the parameters that can be tweaked for easy experimentation.</a:t>
          </a:r>
        </a:p>
      </dsp:txBody>
      <dsp:txXfrm>
        <a:off x="7392715" y="119"/>
        <a:ext cx="2813354" cy="1688012"/>
      </dsp:txXfrm>
    </dsp:sp>
    <dsp:sp modelId="{CB5A331A-883E-4BDE-8116-B1E1747AE992}">
      <dsp:nvSpPr>
        <dsp:cNvPr id="0" name=""/>
        <dsp:cNvSpPr/>
      </dsp:nvSpPr>
      <dsp:spPr>
        <a:xfrm>
          <a:off x="2750680" y="1969467"/>
          <a:ext cx="2813354" cy="1688012"/>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output result is displayed after the algorithm is run and the image is finally saved to the disk.</a:t>
          </a:r>
        </a:p>
      </dsp:txBody>
      <dsp:txXfrm>
        <a:off x="2750680" y="1969467"/>
        <a:ext cx="2813354" cy="1688012"/>
      </dsp:txXfrm>
    </dsp:sp>
    <dsp:sp modelId="{C1658041-A25A-4469-9A4F-32951DB6BD19}">
      <dsp:nvSpPr>
        <dsp:cNvPr id="0" name=""/>
        <dsp:cNvSpPr/>
      </dsp:nvSpPr>
      <dsp:spPr>
        <a:xfrm>
          <a:off x="5845370" y="1969467"/>
          <a:ext cx="2813354" cy="1688012"/>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progress of the algorithm is displayed in STDOUT.</a:t>
          </a:r>
        </a:p>
      </dsp:txBody>
      <dsp:txXfrm>
        <a:off x="5845370" y="1969467"/>
        <a:ext cx="2813354" cy="16880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158B1-F8D9-4B28-B523-DB89CD5F27DE}" type="datetimeFigureOut">
              <a:rPr lang="en-US"/>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14D78-EE88-4C81-B9F5-F80F42DAF925}" type="slidenum">
              <a:rPr lang="en-US"/>
              <a:t>‹#›</a:t>
            </a:fld>
            <a:endParaRPr lang="en-US"/>
          </a:p>
        </p:txBody>
      </p:sp>
    </p:spTree>
    <p:extLst>
      <p:ext uri="{BB962C8B-B14F-4D97-AF65-F5344CB8AC3E}">
        <p14:creationId xmlns:p14="http://schemas.microsoft.com/office/powerpoint/2010/main" val="222204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regions with a lot of object textures, the smoothness term is important as the centres need to be relocated to adhere to object boundaries. Otherwise if the CT are small, Wx becomes large, the 2nd term is ignored and the larger superpixels r simply split to obtain more homogenous small superpixels. </a:t>
            </a:r>
          </a:p>
        </p:txBody>
      </p:sp>
      <p:sp>
        <p:nvSpPr>
          <p:cNvPr id="4" name="Slide Number Placeholder 3"/>
          <p:cNvSpPr>
            <a:spLocks noGrp="1"/>
          </p:cNvSpPr>
          <p:nvPr>
            <p:ph type="sldNum" sz="quarter" idx="5"/>
          </p:nvPr>
        </p:nvSpPr>
        <p:spPr/>
        <p:txBody>
          <a:bodyPr/>
          <a:lstStyle/>
          <a:p>
            <a:fld id="{00614D78-EE88-4C81-B9F5-F80F42DAF925}" type="slidenum">
              <a:rPr lang="en-US"/>
              <a:t>11</a:t>
            </a:fld>
            <a:endParaRPr lang="en-US"/>
          </a:p>
        </p:txBody>
      </p:sp>
    </p:spTree>
    <p:extLst>
      <p:ext uri="{BB962C8B-B14F-4D97-AF65-F5344CB8AC3E}">
        <p14:creationId xmlns:p14="http://schemas.microsoft.com/office/powerpoint/2010/main" val="2677624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4588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2987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0440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722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276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296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98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411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401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426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8527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966683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iiitaphyd-my.sharepoint.com/:f:/g/personal/dipanwita_g_research_iiit_ac_in/EhbiJ1CZBhhDrqRKd8xSZVMBuYEK957HeD6tmW15Urz8tw?e=wkeVB4" TargetMode="External"/><Relationship Id="rId7" Type="http://schemas.openxmlformats.org/officeDocument/2006/relationships/diagramColors" Target="../diagrams/colors4.xml"/><Relationship Id="rId2" Type="http://schemas.openxmlformats.org/officeDocument/2006/relationships/hyperlink" Target="https://www2.eecs.berkeley.edu/Research/Projects/CS/vision/bsds/" TargetMode="Externa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4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14F3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109980" y="4277356"/>
            <a:ext cx="9966960" cy="1560320"/>
          </a:xfrm>
        </p:spPr>
        <p:txBody>
          <a:bodyPr>
            <a:normAutofit/>
          </a:bodyPr>
          <a:lstStyle/>
          <a:p>
            <a:r>
              <a:rPr lang="en-US" sz="4900">
                <a:solidFill>
                  <a:srgbClr val="514F32"/>
                </a:solidFill>
                <a:cs typeface="Calibri Light"/>
              </a:rPr>
              <a:t>Lazy Random Walks for Superpixel Segmentation</a:t>
            </a:r>
            <a:endParaRPr lang="en-US" sz="4900">
              <a:solidFill>
                <a:srgbClr val="514F32"/>
              </a:solidFill>
            </a:endParaRPr>
          </a:p>
        </p:txBody>
      </p:sp>
      <p:sp>
        <p:nvSpPr>
          <p:cNvPr id="3" name="Subtitle 2"/>
          <p:cNvSpPr>
            <a:spLocks noGrp="1"/>
          </p:cNvSpPr>
          <p:nvPr>
            <p:ph type="subTitle" idx="1"/>
          </p:nvPr>
        </p:nvSpPr>
        <p:spPr>
          <a:xfrm>
            <a:off x="1709530" y="5799489"/>
            <a:ext cx="8767860" cy="440822"/>
          </a:xfrm>
        </p:spPr>
        <p:txBody>
          <a:bodyPr vert="horz" lIns="91440" tIns="45720" rIns="91440" bIns="45720" rtlCol="0">
            <a:normAutofit/>
          </a:bodyPr>
          <a:lstStyle/>
          <a:p>
            <a:r>
              <a:rPr lang="en-US" sz="2000" b="1">
                <a:solidFill>
                  <a:srgbClr val="514F32"/>
                </a:solidFill>
                <a:cs typeface="Calibri"/>
              </a:rPr>
              <a:t>Team</a:t>
            </a:r>
            <a:r>
              <a:rPr lang="en-US" sz="2000">
                <a:solidFill>
                  <a:srgbClr val="514F32"/>
                </a:solidFill>
                <a:cs typeface="Calibri"/>
              </a:rPr>
              <a:t>: LenaIsLove</a:t>
            </a:r>
          </a:p>
        </p:txBody>
      </p:sp>
      <p:pic>
        <p:nvPicPr>
          <p:cNvPr id="5" name="Picture 4" descr="A picture containing text, person&#10;&#10;Description automatically generated">
            <a:extLst>
              <a:ext uri="{FF2B5EF4-FFF2-40B4-BE49-F238E27FC236}">
                <a16:creationId xmlns:a16="http://schemas.microsoft.com/office/drawing/2014/main" id="{2840982F-D0A8-4BEF-A029-C0F01D5E2DD7}"/>
              </a:ext>
            </a:extLst>
          </p:cNvPr>
          <p:cNvPicPr>
            <a:picLocks noChangeAspect="1"/>
          </p:cNvPicPr>
          <p:nvPr/>
        </p:nvPicPr>
        <p:blipFill rotWithShape="1">
          <a:blip r:embed="rId2"/>
          <a:srcRect t="4705" r="1" b="20934"/>
          <a:stretch/>
        </p:blipFill>
        <p:spPr>
          <a:xfrm>
            <a:off x="243840" y="256540"/>
            <a:ext cx="11704320" cy="376427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3726CD-B473-4D25-BA20-80A0367E6C81}"/>
              </a:ext>
            </a:extLst>
          </p:cNvPr>
          <p:cNvSpPr>
            <a:spLocks noGrp="1"/>
          </p:cNvSpPr>
          <p:nvPr>
            <p:ph type="title"/>
          </p:nvPr>
        </p:nvSpPr>
        <p:spPr>
          <a:xfrm>
            <a:off x="635000" y="640823"/>
            <a:ext cx="3418659" cy="5583148"/>
          </a:xfrm>
        </p:spPr>
        <p:txBody>
          <a:bodyPr anchor="ctr">
            <a:normAutofit/>
          </a:bodyPr>
          <a:lstStyle/>
          <a:p>
            <a:r>
              <a:rPr lang="en-US" sz="4200">
                <a:cs typeface="Calibri Light"/>
              </a:rPr>
              <a:t>Why does LRW perform better than RW?</a:t>
            </a:r>
            <a:endParaRPr lang="en-US" sz="420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3E685095-839B-4E95-8EEE-BD3A2C052EF6}"/>
              </a:ext>
            </a:extLst>
          </p:cNvPr>
          <p:cNvGraphicFramePr>
            <a:graphicFrameLocks noGrp="1"/>
          </p:cNvGraphicFramePr>
          <p:nvPr>
            <p:ph idx="1"/>
            <p:extLst>
              <p:ext uri="{D42A27DB-BD31-4B8C-83A1-F6EECF244321}">
                <p14:modId xmlns:p14="http://schemas.microsoft.com/office/powerpoint/2010/main" val="1240616130"/>
              </p:ext>
            </p:extLst>
          </p:nvPr>
        </p:nvGraphicFramePr>
        <p:xfrm>
          <a:off x="3955559" y="4083"/>
          <a:ext cx="9023760" cy="7184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334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B697-9D82-4DA1-94D8-40424FE65306}"/>
              </a:ext>
            </a:extLst>
          </p:cNvPr>
          <p:cNvSpPr>
            <a:spLocks noGrp="1"/>
          </p:cNvSpPr>
          <p:nvPr>
            <p:ph type="title"/>
          </p:nvPr>
        </p:nvSpPr>
        <p:spPr/>
        <p:txBody>
          <a:bodyPr/>
          <a:lstStyle/>
          <a:p>
            <a:r>
              <a:rPr lang="en-US">
                <a:cs typeface="Calibri Light"/>
              </a:rPr>
              <a:t>Energy optimization</a:t>
            </a:r>
            <a:endParaRPr lang="en-US"/>
          </a:p>
        </p:txBody>
      </p:sp>
      <p:sp>
        <p:nvSpPr>
          <p:cNvPr id="3" name="Content Placeholder 2">
            <a:extLst>
              <a:ext uri="{FF2B5EF4-FFF2-40B4-BE49-F238E27FC236}">
                <a16:creationId xmlns:a16="http://schemas.microsoft.com/office/drawing/2014/main" id="{53822B79-E57F-413A-9599-5A9B42E49A8D}"/>
              </a:ext>
            </a:extLst>
          </p:cNvPr>
          <p:cNvSpPr>
            <a:spLocks noGrp="1"/>
          </p:cNvSpPr>
          <p:nvPr>
            <p:ph idx="1"/>
          </p:nvPr>
        </p:nvSpPr>
        <p:spPr/>
        <p:txBody>
          <a:bodyPr vert="horz" lIns="91440" tIns="45720" rIns="91440" bIns="45720" rtlCol="0" anchor="t">
            <a:normAutofit/>
          </a:bodyPr>
          <a:lstStyle/>
          <a:p>
            <a:r>
              <a:rPr lang="en-US">
                <a:cs typeface="Calibri"/>
              </a:rPr>
              <a:t>For improving the performance of superpixels, we minimize the following optimization function:</a:t>
            </a:r>
          </a:p>
          <a:p>
            <a:endParaRPr lang="en-US">
              <a:cs typeface="Calibri"/>
            </a:endParaRPr>
          </a:p>
          <a:p>
            <a:endParaRPr lang="en-US">
              <a:cs typeface="Calibri"/>
            </a:endParaRPr>
          </a:p>
          <a:p>
            <a:endParaRPr lang="en-US">
              <a:ea typeface="+mn-lt"/>
              <a:cs typeface="+mn-lt"/>
            </a:endParaRPr>
          </a:p>
          <a:p>
            <a:endParaRPr lang="en-US">
              <a:ea typeface="+mn-lt"/>
              <a:cs typeface="+mn-lt"/>
            </a:endParaRPr>
          </a:p>
        </p:txBody>
      </p:sp>
      <p:pic>
        <p:nvPicPr>
          <p:cNvPr id="4" name="Picture 4" descr="A picture containing text&#10;&#10;Description automatically generated">
            <a:extLst>
              <a:ext uri="{FF2B5EF4-FFF2-40B4-BE49-F238E27FC236}">
                <a16:creationId xmlns:a16="http://schemas.microsoft.com/office/drawing/2014/main" id="{F195228C-5E61-432A-8506-B03D3FA8CFC5}"/>
              </a:ext>
            </a:extLst>
          </p:cNvPr>
          <p:cNvPicPr>
            <a:picLocks noChangeAspect="1"/>
          </p:cNvPicPr>
          <p:nvPr/>
        </p:nvPicPr>
        <p:blipFill>
          <a:blip r:embed="rId3"/>
          <a:stretch>
            <a:fillRect/>
          </a:stretch>
        </p:blipFill>
        <p:spPr>
          <a:xfrm>
            <a:off x="2496077" y="2614433"/>
            <a:ext cx="6481313" cy="859110"/>
          </a:xfrm>
          <a:prstGeom prst="rect">
            <a:avLst/>
          </a:prstGeom>
        </p:spPr>
      </p:pic>
      <p:sp>
        <p:nvSpPr>
          <p:cNvPr id="6" name="Rectangle: Rounded Corners 5">
            <a:extLst>
              <a:ext uri="{FF2B5EF4-FFF2-40B4-BE49-F238E27FC236}">
                <a16:creationId xmlns:a16="http://schemas.microsoft.com/office/drawing/2014/main" id="{A7E140B0-98D8-45CB-8CF1-5C4B0AD14094}"/>
              </a:ext>
            </a:extLst>
          </p:cNvPr>
          <p:cNvSpPr/>
          <p:nvPr/>
        </p:nvSpPr>
        <p:spPr>
          <a:xfrm>
            <a:off x="3429140" y="3431143"/>
            <a:ext cx="3218519" cy="128209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Data item:</a:t>
            </a:r>
            <a:endParaRPr lang="en-US" b="1">
              <a:solidFill>
                <a:schemeClr val="tx1"/>
              </a:solidFill>
              <a:cs typeface="Calibri"/>
            </a:endParaRPr>
          </a:p>
          <a:p>
            <a:pPr algn="ctr"/>
            <a:r>
              <a:rPr lang="en-US" sz="1600">
                <a:solidFill>
                  <a:schemeClr val="tx1"/>
                </a:solidFill>
                <a:ea typeface="+mn-lt"/>
                <a:cs typeface="+mn-lt"/>
              </a:rPr>
              <a:t>Makes texture information of image to be distributed uniformly in the superpixels by </a:t>
            </a:r>
            <a:r>
              <a:rPr lang="en-US" sz="1600" b="1">
                <a:solidFill>
                  <a:schemeClr val="tx1"/>
                </a:solidFill>
                <a:ea typeface="+mn-lt"/>
                <a:cs typeface="+mn-lt"/>
              </a:rPr>
              <a:t>splitting large superpixels</a:t>
            </a:r>
            <a:r>
              <a:rPr lang="en-US" sz="1600">
                <a:solidFill>
                  <a:schemeClr val="tx1"/>
                </a:solidFill>
                <a:ea typeface="+mn-lt"/>
                <a:cs typeface="+mn-lt"/>
              </a:rPr>
              <a:t> into small ones.</a:t>
            </a:r>
            <a:endParaRPr lang="en-US" sz="1600">
              <a:solidFill>
                <a:schemeClr val="tx1"/>
              </a:solidFill>
              <a:cs typeface="Calibri"/>
            </a:endParaRPr>
          </a:p>
        </p:txBody>
      </p:sp>
      <p:sp>
        <p:nvSpPr>
          <p:cNvPr id="7" name="Rectangle: Rounded Corners 6">
            <a:extLst>
              <a:ext uri="{FF2B5EF4-FFF2-40B4-BE49-F238E27FC236}">
                <a16:creationId xmlns:a16="http://schemas.microsoft.com/office/drawing/2014/main" id="{096AE523-0020-4E5A-8503-76B5171B7F0D}"/>
              </a:ext>
            </a:extLst>
          </p:cNvPr>
          <p:cNvSpPr/>
          <p:nvPr/>
        </p:nvSpPr>
        <p:spPr>
          <a:xfrm>
            <a:off x="7186748" y="3428072"/>
            <a:ext cx="3578289" cy="128259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Smoothness item:</a:t>
            </a:r>
            <a:r>
              <a:rPr lang="en-US">
                <a:solidFill>
                  <a:schemeClr val="tx1"/>
                </a:solidFill>
                <a:ea typeface="+mn-lt"/>
                <a:cs typeface="+mn-lt"/>
              </a:rPr>
              <a:t> </a:t>
            </a:r>
            <a:br>
              <a:rPr lang="en-US">
                <a:ea typeface="+mn-lt"/>
                <a:cs typeface="+mn-lt"/>
              </a:rPr>
            </a:br>
            <a:r>
              <a:rPr lang="en-US" sz="1600">
                <a:solidFill>
                  <a:schemeClr val="tx1"/>
                </a:solidFill>
                <a:ea typeface="+mn-lt"/>
                <a:cs typeface="+mn-lt"/>
              </a:rPr>
              <a:t>makes the boundaries of superpixels to be more consistent with the object boundaries in the image by performing </a:t>
            </a:r>
            <a:r>
              <a:rPr lang="en-US" sz="1600" b="1">
                <a:solidFill>
                  <a:schemeClr val="tx1"/>
                </a:solidFill>
                <a:ea typeface="+mn-lt"/>
                <a:cs typeface="+mn-lt"/>
              </a:rPr>
              <a:t>optimal center relocation</a:t>
            </a:r>
            <a:r>
              <a:rPr lang="en-US" sz="1600">
                <a:solidFill>
                  <a:schemeClr val="tx1"/>
                </a:solidFill>
                <a:ea typeface="+mn-lt"/>
                <a:cs typeface="+mn-lt"/>
              </a:rPr>
              <a:t>.</a:t>
            </a:r>
            <a:endParaRPr lang="en-US" sz="1600">
              <a:solidFill>
                <a:schemeClr val="tx1"/>
              </a:solidFill>
              <a:cs typeface="Calibri"/>
            </a:endParaRPr>
          </a:p>
        </p:txBody>
      </p:sp>
      <p:sp>
        <p:nvSpPr>
          <p:cNvPr id="5" name="Rectangle: Rounded Corners 4">
            <a:extLst>
              <a:ext uri="{FF2B5EF4-FFF2-40B4-BE49-F238E27FC236}">
                <a16:creationId xmlns:a16="http://schemas.microsoft.com/office/drawing/2014/main" id="{B4CBA0DD-3D43-4FDC-9DD1-462AEDEFC5C0}"/>
              </a:ext>
            </a:extLst>
          </p:cNvPr>
          <p:cNvSpPr/>
          <p:nvPr/>
        </p:nvSpPr>
        <p:spPr>
          <a:xfrm>
            <a:off x="836427" y="4903380"/>
            <a:ext cx="3588486" cy="12759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cs typeface="Calibri"/>
              </a:rPr>
              <a:t>W</a:t>
            </a:r>
            <a:r>
              <a:rPr lang="en-US" b="1" baseline="-25000">
                <a:solidFill>
                  <a:schemeClr val="bg1"/>
                </a:solidFill>
                <a:cs typeface="Calibri"/>
              </a:rPr>
              <a:t>x</a:t>
            </a:r>
            <a:r>
              <a:rPr lang="en-US" b="1">
                <a:solidFill>
                  <a:schemeClr val="bg1"/>
                </a:solidFill>
                <a:cs typeface="Calibri"/>
              </a:rPr>
              <a:t> is a penalty function for the superpixel label inconsistency</a:t>
            </a:r>
            <a:endParaRPr lang="en-US" b="1">
              <a:solidFill>
                <a:schemeClr val="bg1"/>
              </a:solidFill>
              <a:ea typeface="+mn-lt"/>
              <a:cs typeface="+mn-lt"/>
            </a:endParaRPr>
          </a:p>
          <a:p>
            <a:pPr algn="ctr"/>
            <a:r>
              <a:rPr lang="en-US" b="1">
                <a:solidFill>
                  <a:schemeClr val="bg1"/>
                </a:solidFill>
                <a:cs typeface="Calibri"/>
              </a:rPr>
              <a:t>inversely related to commute time (CT)</a:t>
            </a:r>
          </a:p>
        </p:txBody>
      </p:sp>
      <p:sp>
        <p:nvSpPr>
          <p:cNvPr id="9" name="Rectangle: Rounded Corners 8">
            <a:extLst>
              <a:ext uri="{FF2B5EF4-FFF2-40B4-BE49-F238E27FC236}">
                <a16:creationId xmlns:a16="http://schemas.microsoft.com/office/drawing/2014/main" id="{09C18B8A-88C4-4E26-85AA-FA5F15F89D98}"/>
              </a:ext>
            </a:extLst>
          </p:cNvPr>
          <p:cNvSpPr/>
          <p:nvPr/>
        </p:nvSpPr>
        <p:spPr>
          <a:xfrm>
            <a:off x="4805915" y="4903380"/>
            <a:ext cx="6095997" cy="12759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cs typeface="Calibri"/>
              </a:rPr>
              <a:t>As the above function is non-convex, we iteratively optimize it. First the optimal centre locations are found by taking the derivative of the smoothness term wrt c and equating it to 0.</a:t>
            </a:r>
          </a:p>
        </p:txBody>
      </p:sp>
    </p:spTree>
    <p:extLst>
      <p:ext uri="{BB962C8B-B14F-4D97-AF65-F5344CB8AC3E}">
        <p14:creationId xmlns:p14="http://schemas.microsoft.com/office/powerpoint/2010/main" val="219393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C03-32C5-4716-B757-A4BF53D20AC8}"/>
              </a:ext>
            </a:extLst>
          </p:cNvPr>
          <p:cNvSpPr>
            <a:spLocks noGrp="1"/>
          </p:cNvSpPr>
          <p:nvPr>
            <p:ph type="title"/>
          </p:nvPr>
        </p:nvSpPr>
        <p:spPr/>
        <p:txBody>
          <a:bodyPr/>
          <a:lstStyle/>
          <a:p>
            <a:r>
              <a:rPr lang="en-US">
                <a:ea typeface="+mj-lt"/>
                <a:cs typeface="+mj-lt"/>
              </a:rPr>
              <a:t>Energy optimization(contd.)</a:t>
            </a:r>
          </a:p>
        </p:txBody>
      </p:sp>
      <p:pic>
        <p:nvPicPr>
          <p:cNvPr id="6" name="Picture 6" descr="Text&#10;&#10;Description automatically generated">
            <a:extLst>
              <a:ext uri="{FF2B5EF4-FFF2-40B4-BE49-F238E27FC236}">
                <a16:creationId xmlns:a16="http://schemas.microsoft.com/office/drawing/2014/main" id="{28ABEC68-4D22-4EB1-B361-128B7670F84F}"/>
              </a:ext>
            </a:extLst>
          </p:cNvPr>
          <p:cNvPicPr>
            <a:picLocks noGrp="1" noChangeAspect="1"/>
          </p:cNvPicPr>
          <p:nvPr>
            <p:ph idx="1"/>
          </p:nvPr>
        </p:nvPicPr>
        <p:blipFill>
          <a:blip r:embed="rId2"/>
          <a:stretch>
            <a:fillRect/>
          </a:stretch>
        </p:blipFill>
        <p:spPr>
          <a:xfrm>
            <a:off x="3072890" y="1377606"/>
            <a:ext cx="6074973" cy="1020433"/>
          </a:xfrm>
        </p:spPr>
      </p:pic>
      <p:sp>
        <p:nvSpPr>
          <p:cNvPr id="8" name="Rectangle: Rounded Corners 7">
            <a:extLst>
              <a:ext uri="{FF2B5EF4-FFF2-40B4-BE49-F238E27FC236}">
                <a16:creationId xmlns:a16="http://schemas.microsoft.com/office/drawing/2014/main" id="{44438653-F4EA-454C-BAAB-F8FD5FFFA0C5}"/>
              </a:ext>
            </a:extLst>
          </p:cNvPr>
          <p:cNvSpPr/>
          <p:nvPr/>
        </p:nvSpPr>
        <p:spPr>
          <a:xfrm>
            <a:off x="2652763" y="2325089"/>
            <a:ext cx="3218519" cy="8193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Area(S</a:t>
            </a:r>
            <a:r>
              <a:rPr lang="en-US" baseline="-25000">
                <a:solidFill>
                  <a:schemeClr val="tx1"/>
                </a:solidFill>
                <a:ea typeface="+mn-lt"/>
                <a:cs typeface="+mn-lt"/>
              </a:rPr>
              <a:t>l</a:t>
            </a:r>
            <a:r>
              <a:rPr lang="en-US">
                <a:solidFill>
                  <a:schemeClr val="tx1"/>
                </a:solidFill>
                <a:ea typeface="+mn-lt"/>
                <a:cs typeface="+mn-lt"/>
              </a:rPr>
              <a:t>) is the area of superpixel</a:t>
            </a:r>
            <a:endParaRPr lang="en-US">
              <a:solidFill>
                <a:schemeClr val="tx1"/>
              </a:solidFill>
              <a:cs typeface="Calibri"/>
            </a:endParaRPr>
          </a:p>
        </p:txBody>
      </p:sp>
      <p:sp>
        <p:nvSpPr>
          <p:cNvPr id="9" name="Rectangle: Rounded Corners 8">
            <a:extLst>
              <a:ext uri="{FF2B5EF4-FFF2-40B4-BE49-F238E27FC236}">
                <a16:creationId xmlns:a16="http://schemas.microsoft.com/office/drawing/2014/main" id="{0D1E8C61-A2E7-4CB7-952C-195F98C897CA}"/>
              </a:ext>
            </a:extLst>
          </p:cNvPr>
          <p:cNvSpPr/>
          <p:nvPr/>
        </p:nvSpPr>
        <p:spPr>
          <a:xfrm>
            <a:off x="6103328" y="2325088"/>
            <a:ext cx="4715937" cy="81934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Area(S) is the average area of all superpixels and and Nsp is</a:t>
            </a:r>
          </a:p>
          <a:p>
            <a:pPr algn="ctr"/>
            <a:r>
              <a:rPr lang="en-US">
                <a:solidFill>
                  <a:schemeClr val="tx1"/>
                </a:solidFill>
                <a:ea typeface="+mn-lt"/>
                <a:cs typeface="+mn-lt"/>
              </a:rPr>
              <a:t>the user defined number of superpixels.</a:t>
            </a:r>
            <a:endParaRPr lang="en-US">
              <a:solidFill>
                <a:schemeClr val="tx1"/>
              </a:solidFill>
              <a:cs typeface="Calibri"/>
            </a:endParaRPr>
          </a:p>
        </p:txBody>
      </p:sp>
      <p:sp>
        <p:nvSpPr>
          <p:cNvPr id="11" name="Rectangle: Rounded Corners 10">
            <a:extLst>
              <a:ext uri="{FF2B5EF4-FFF2-40B4-BE49-F238E27FC236}">
                <a16:creationId xmlns:a16="http://schemas.microsoft.com/office/drawing/2014/main" id="{3F77B19D-1956-45AC-9915-DDDC3ED2DAF0}"/>
              </a:ext>
            </a:extLst>
          </p:cNvPr>
          <p:cNvSpPr/>
          <p:nvPr/>
        </p:nvSpPr>
        <p:spPr>
          <a:xfrm>
            <a:off x="1071829" y="3432442"/>
            <a:ext cx="10518372" cy="116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bg1"/>
              </a:solidFill>
              <a:cs typeface="Calibri"/>
            </a:endParaRPr>
          </a:p>
          <a:p>
            <a:pPr algn="ctr"/>
            <a:r>
              <a:rPr lang="en-US" b="1">
                <a:solidFill>
                  <a:schemeClr val="bg1"/>
                </a:solidFill>
                <a:cs typeface="Calibri"/>
              </a:rPr>
              <a:t>For getting the superpixel area, we leverage LBP(local binary patterns) which </a:t>
            </a:r>
            <a:r>
              <a:rPr lang="en-US" b="1">
                <a:solidFill>
                  <a:schemeClr val="bg1"/>
                </a:solidFill>
                <a:ea typeface="+mn-lt"/>
                <a:cs typeface="+mn-lt"/>
              </a:rPr>
              <a:t>is an</a:t>
            </a:r>
            <a:r>
              <a:rPr lang="en-US" b="1">
                <a:ea typeface="+mn-lt"/>
                <a:cs typeface="+mn-lt"/>
              </a:rPr>
              <a:t> efficient texture operator which labels the pixels of an image by thresholding the neighborhood of each pixel and considers the result as a binary number. We follow the below criteria to split the superpixels: </a:t>
            </a:r>
          </a:p>
          <a:p>
            <a:pPr algn="ctr"/>
            <a:endParaRPr lang="en-US" b="1">
              <a:solidFill>
                <a:schemeClr val="bg1"/>
              </a:solidFill>
              <a:cs typeface="Calibri"/>
            </a:endParaRPr>
          </a:p>
        </p:txBody>
      </p:sp>
      <p:pic>
        <p:nvPicPr>
          <p:cNvPr id="3" name="Picture 3" descr="A picture containing text&#10;&#10;Description automatically generated">
            <a:extLst>
              <a:ext uri="{FF2B5EF4-FFF2-40B4-BE49-F238E27FC236}">
                <a16:creationId xmlns:a16="http://schemas.microsoft.com/office/drawing/2014/main" id="{9318F632-7CFB-41D5-9282-4040A3095C1C}"/>
              </a:ext>
            </a:extLst>
          </p:cNvPr>
          <p:cNvPicPr>
            <a:picLocks noChangeAspect="1"/>
          </p:cNvPicPr>
          <p:nvPr/>
        </p:nvPicPr>
        <p:blipFill>
          <a:blip r:embed="rId3"/>
          <a:stretch>
            <a:fillRect/>
          </a:stretch>
        </p:blipFill>
        <p:spPr>
          <a:xfrm>
            <a:off x="4959836" y="4792081"/>
            <a:ext cx="2276989" cy="849527"/>
          </a:xfrm>
          <a:prstGeom prst="rect">
            <a:avLst/>
          </a:prstGeom>
          <a:ln w="28575">
            <a:solidFill>
              <a:srgbClr val="C00000"/>
            </a:solidFill>
          </a:ln>
        </p:spPr>
      </p:pic>
      <p:sp>
        <p:nvSpPr>
          <p:cNvPr id="10" name="Oval 9">
            <a:extLst>
              <a:ext uri="{FF2B5EF4-FFF2-40B4-BE49-F238E27FC236}">
                <a16:creationId xmlns:a16="http://schemas.microsoft.com/office/drawing/2014/main" id="{CEF32E0E-42EF-43D6-8D36-68DE62C012AC}"/>
              </a:ext>
            </a:extLst>
          </p:cNvPr>
          <p:cNvSpPr/>
          <p:nvPr/>
        </p:nvSpPr>
        <p:spPr>
          <a:xfrm>
            <a:off x="1409985" y="4865603"/>
            <a:ext cx="2845747" cy="1781043"/>
          </a:xfrm>
          <a:prstGeom prst="ellipse">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600">
                <a:cs typeface="Calibri"/>
              </a:rPr>
              <a:t>If user-defined threshold Th is small, over-segmentation occurs, and we get poor results.</a:t>
            </a:r>
          </a:p>
        </p:txBody>
      </p:sp>
      <p:sp>
        <p:nvSpPr>
          <p:cNvPr id="14" name="Speech Bubble: Rectangle with Corners Rounded 13">
            <a:extLst>
              <a:ext uri="{FF2B5EF4-FFF2-40B4-BE49-F238E27FC236}">
                <a16:creationId xmlns:a16="http://schemas.microsoft.com/office/drawing/2014/main" id="{DBEE3944-CF13-47C3-9F0C-D746161B88E8}"/>
              </a:ext>
            </a:extLst>
          </p:cNvPr>
          <p:cNvSpPr/>
          <p:nvPr/>
        </p:nvSpPr>
        <p:spPr>
          <a:xfrm>
            <a:off x="7477305" y="4860539"/>
            <a:ext cx="3881885" cy="1782792"/>
          </a:xfrm>
          <a:prstGeom prst="wedgeRoundRect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If Th is large, more focus is put on the smoothness term minimization and centre relocation, and to achieve the desired no. Nsp of superpixels the algorithm takes longer to converge.   </a:t>
            </a:r>
          </a:p>
          <a:p>
            <a:pPr algn="ctr"/>
            <a:endParaRPr lang="en-US">
              <a:cs typeface="Calibri"/>
            </a:endParaRPr>
          </a:p>
        </p:txBody>
      </p:sp>
    </p:spTree>
    <p:extLst>
      <p:ext uri="{BB962C8B-B14F-4D97-AF65-F5344CB8AC3E}">
        <p14:creationId xmlns:p14="http://schemas.microsoft.com/office/powerpoint/2010/main" val="161874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5884-6248-4EDA-B0CF-F9C1A9E2DE7A}"/>
              </a:ext>
            </a:extLst>
          </p:cNvPr>
          <p:cNvSpPr>
            <a:spLocks noGrp="1"/>
          </p:cNvSpPr>
          <p:nvPr>
            <p:ph type="title"/>
          </p:nvPr>
        </p:nvSpPr>
        <p:spPr>
          <a:xfrm>
            <a:off x="838200" y="278861"/>
            <a:ext cx="10515600" cy="1325563"/>
          </a:xfrm>
        </p:spPr>
        <p:txBody>
          <a:bodyPr/>
          <a:lstStyle/>
          <a:p>
            <a:r>
              <a:rPr lang="en-US">
                <a:cs typeface="Calibri Light"/>
              </a:rPr>
              <a:t>Splitting superpixels</a:t>
            </a:r>
            <a:endParaRPr lang="en-US"/>
          </a:p>
        </p:txBody>
      </p:sp>
      <p:graphicFrame>
        <p:nvGraphicFramePr>
          <p:cNvPr id="6" name="Diagram 6">
            <a:extLst>
              <a:ext uri="{FF2B5EF4-FFF2-40B4-BE49-F238E27FC236}">
                <a16:creationId xmlns:a16="http://schemas.microsoft.com/office/drawing/2014/main" id="{97CC3D35-34E3-4502-BB90-F58BB7370B1E}"/>
              </a:ext>
            </a:extLst>
          </p:cNvPr>
          <p:cNvGraphicFramePr/>
          <p:nvPr>
            <p:extLst>
              <p:ext uri="{D42A27DB-BD31-4B8C-83A1-F6EECF244321}">
                <p14:modId xmlns:p14="http://schemas.microsoft.com/office/powerpoint/2010/main" val="4089200197"/>
              </p:ext>
            </p:extLst>
          </p:nvPr>
        </p:nvGraphicFramePr>
        <p:xfrm>
          <a:off x="833887" y="277483"/>
          <a:ext cx="10524225" cy="4750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5">
            <a:extLst>
              <a:ext uri="{FF2B5EF4-FFF2-40B4-BE49-F238E27FC236}">
                <a16:creationId xmlns:a16="http://schemas.microsoft.com/office/drawing/2014/main" id="{673E51FD-43B4-40EF-BC47-A70F1B061EE5}"/>
              </a:ext>
            </a:extLst>
          </p:cNvPr>
          <p:cNvPicPr>
            <a:picLocks noChangeAspect="1"/>
          </p:cNvPicPr>
          <p:nvPr/>
        </p:nvPicPr>
        <p:blipFill>
          <a:blip r:embed="rId7"/>
          <a:stretch>
            <a:fillRect/>
          </a:stretch>
        </p:blipFill>
        <p:spPr>
          <a:xfrm>
            <a:off x="5173913" y="3648235"/>
            <a:ext cx="1716046" cy="368130"/>
          </a:xfrm>
          <a:prstGeom prst="rect">
            <a:avLst/>
          </a:prstGeom>
        </p:spPr>
      </p:pic>
      <p:pic>
        <p:nvPicPr>
          <p:cNvPr id="4" name="Picture 4" descr="A picture containing text, watch, clock&#10;&#10;Description automatically generated">
            <a:extLst>
              <a:ext uri="{FF2B5EF4-FFF2-40B4-BE49-F238E27FC236}">
                <a16:creationId xmlns:a16="http://schemas.microsoft.com/office/drawing/2014/main" id="{9D4FD359-35F9-451F-856E-6BE54AAAB9B3}"/>
              </a:ext>
            </a:extLst>
          </p:cNvPr>
          <p:cNvPicPr>
            <a:picLocks noChangeAspect="1"/>
          </p:cNvPicPr>
          <p:nvPr/>
        </p:nvPicPr>
        <p:blipFill>
          <a:blip r:embed="rId8"/>
          <a:stretch>
            <a:fillRect/>
          </a:stretch>
        </p:blipFill>
        <p:spPr>
          <a:xfrm>
            <a:off x="764019" y="3645920"/>
            <a:ext cx="3498789" cy="624836"/>
          </a:xfrm>
          <a:prstGeom prst="rect">
            <a:avLst/>
          </a:prstGeom>
        </p:spPr>
      </p:pic>
      <p:sp>
        <p:nvSpPr>
          <p:cNvPr id="174" name="Rectangle: Rounded Corners 173">
            <a:extLst>
              <a:ext uri="{FF2B5EF4-FFF2-40B4-BE49-F238E27FC236}">
                <a16:creationId xmlns:a16="http://schemas.microsoft.com/office/drawing/2014/main" id="{0CAE83F8-4FA1-4B37-A87B-4D6CD4F79306}"/>
              </a:ext>
            </a:extLst>
          </p:cNvPr>
          <p:cNvSpPr/>
          <p:nvPr/>
        </p:nvSpPr>
        <p:spPr>
          <a:xfrm>
            <a:off x="836762" y="4826479"/>
            <a:ext cx="10524225" cy="992036"/>
          </a:xfrm>
          <a:prstGeom prst="round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a:ea typeface="+mn-lt"/>
                <a:cs typeface="+mn-lt"/>
              </a:rPr>
              <a:t>Convergence: The optimization converges when the changes of energy values between two successive iterations is less than a predefined value V or the user defined number of superpixels have been obtained. </a:t>
            </a:r>
            <a:endParaRPr lang="en-US"/>
          </a:p>
        </p:txBody>
      </p:sp>
    </p:spTree>
    <p:extLst>
      <p:ext uri="{BB962C8B-B14F-4D97-AF65-F5344CB8AC3E}">
        <p14:creationId xmlns:p14="http://schemas.microsoft.com/office/powerpoint/2010/main" val="118090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62E91F8-67A6-4F74-ABC0-FDD602BF3178}"/>
              </a:ext>
            </a:extLst>
          </p:cNvPr>
          <p:cNvPicPr>
            <a:picLocks noChangeAspect="1"/>
          </p:cNvPicPr>
          <p:nvPr/>
        </p:nvPicPr>
        <p:blipFill>
          <a:blip r:embed="rId2"/>
          <a:stretch>
            <a:fillRect/>
          </a:stretch>
        </p:blipFill>
        <p:spPr>
          <a:xfrm>
            <a:off x="550535" y="1073720"/>
            <a:ext cx="3797593" cy="5672631"/>
          </a:xfrm>
          <a:prstGeom prst="rect">
            <a:avLst/>
          </a:prstGeom>
        </p:spPr>
      </p:pic>
      <p:sp>
        <p:nvSpPr>
          <p:cNvPr id="7" name="TextBox 6">
            <a:extLst>
              <a:ext uri="{FF2B5EF4-FFF2-40B4-BE49-F238E27FC236}">
                <a16:creationId xmlns:a16="http://schemas.microsoft.com/office/drawing/2014/main" id="{D5426BCF-5F3F-4CC0-8300-5AAAAF9664D7}"/>
              </a:ext>
            </a:extLst>
          </p:cNvPr>
          <p:cNvSpPr txBox="1"/>
          <p:nvPr/>
        </p:nvSpPr>
        <p:spPr>
          <a:xfrm>
            <a:off x="1695691" y="190758"/>
            <a:ext cx="911892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libri Light"/>
              </a:rPr>
              <a:t>Evolution of superpixels with iterations​</a:t>
            </a:r>
            <a:endParaRPr lang="en-US" sz="4400">
              <a:latin typeface="Calibri Light"/>
              <a:cs typeface="Calibri Light"/>
            </a:endParaRPr>
          </a:p>
        </p:txBody>
      </p:sp>
      <p:pic>
        <p:nvPicPr>
          <p:cNvPr id="8" name="Picture 8">
            <a:extLst>
              <a:ext uri="{FF2B5EF4-FFF2-40B4-BE49-F238E27FC236}">
                <a16:creationId xmlns:a16="http://schemas.microsoft.com/office/drawing/2014/main" id="{5EFC1229-27C7-4F8E-8985-13B359F8413E}"/>
              </a:ext>
            </a:extLst>
          </p:cNvPr>
          <p:cNvPicPr>
            <a:picLocks noChangeAspect="1"/>
          </p:cNvPicPr>
          <p:nvPr/>
        </p:nvPicPr>
        <p:blipFill>
          <a:blip r:embed="rId3"/>
          <a:stretch>
            <a:fillRect/>
          </a:stretch>
        </p:blipFill>
        <p:spPr>
          <a:xfrm>
            <a:off x="4804145" y="1267560"/>
            <a:ext cx="7386083" cy="4907669"/>
          </a:xfrm>
          <a:prstGeom prst="rect">
            <a:avLst/>
          </a:prstGeom>
        </p:spPr>
      </p:pic>
    </p:spTree>
    <p:extLst>
      <p:ext uri="{BB962C8B-B14F-4D97-AF65-F5344CB8AC3E}">
        <p14:creationId xmlns:p14="http://schemas.microsoft.com/office/powerpoint/2010/main" val="337207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6DAF-292C-4073-90D5-88563595B0EA}"/>
              </a:ext>
            </a:extLst>
          </p:cNvPr>
          <p:cNvSpPr>
            <a:spLocks noGrp="1"/>
          </p:cNvSpPr>
          <p:nvPr>
            <p:ph type="title"/>
          </p:nvPr>
        </p:nvSpPr>
        <p:spPr/>
        <p:txBody>
          <a:bodyPr/>
          <a:lstStyle/>
          <a:p>
            <a:r>
              <a:rPr lang="en-US">
                <a:cs typeface="Calibri Light"/>
              </a:rPr>
              <a:t>Experiments</a:t>
            </a:r>
            <a:endParaRPr lang="en-US"/>
          </a:p>
        </p:txBody>
      </p:sp>
      <p:sp>
        <p:nvSpPr>
          <p:cNvPr id="3" name="Content Placeholder 2">
            <a:extLst>
              <a:ext uri="{FF2B5EF4-FFF2-40B4-BE49-F238E27FC236}">
                <a16:creationId xmlns:a16="http://schemas.microsoft.com/office/drawing/2014/main" id="{5A84F49D-D1A3-4A8B-BED5-D5FD81056D31}"/>
              </a:ext>
            </a:extLst>
          </p:cNvPr>
          <p:cNvSpPr>
            <a:spLocks noGrp="1"/>
          </p:cNvSpPr>
          <p:nvPr>
            <p:ph idx="1"/>
          </p:nvPr>
        </p:nvSpPr>
        <p:spPr/>
        <p:txBody>
          <a:bodyPr vert="horz" lIns="91440" tIns="45720" rIns="91440" bIns="45720" rtlCol="0" anchor="t">
            <a:normAutofit/>
          </a:bodyPr>
          <a:lstStyle/>
          <a:p>
            <a:pPr marL="0" indent="0">
              <a:buNone/>
            </a:pPr>
            <a:r>
              <a:rPr lang="en-US" sz="2400">
                <a:cs typeface="Calibri"/>
              </a:rPr>
              <a:t>We use the </a:t>
            </a:r>
            <a:r>
              <a:rPr lang="en-US" sz="2400" b="1">
                <a:cs typeface="Calibri"/>
              </a:rPr>
              <a:t>Berkeley Segmentation dataset (BSDS300)</a:t>
            </a:r>
            <a:r>
              <a:rPr lang="en-US" sz="2400">
                <a:cs typeface="Calibri"/>
              </a:rPr>
              <a:t> - a widely used public dataset for image segmentation and boundary detection consisting of 300 images and their corresponding ground truth human segmentations. </a:t>
            </a:r>
          </a:p>
          <a:p>
            <a:pPr marL="0" indent="0">
              <a:buNone/>
            </a:pPr>
            <a:r>
              <a:rPr lang="en-US" sz="2400">
                <a:ea typeface="+mn-lt"/>
                <a:cs typeface="+mn-lt"/>
                <a:hlinkClick r:id="rId2"/>
              </a:rPr>
              <a:t>https://www2.eecs.berkeley.edu/Research/Projects/CS/vision/bsds/</a:t>
            </a:r>
            <a:endParaRPr lang="en-US" sz="2400">
              <a:ea typeface="+mn-lt"/>
              <a:cs typeface="+mn-lt"/>
            </a:endParaRPr>
          </a:p>
        </p:txBody>
      </p:sp>
      <p:sp>
        <p:nvSpPr>
          <p:cNvPr id="4" name="Rectangle: Rounded Corners 3">
            <a:extLst>
              <a:ext uri="{FF2B5EF4-FFF2-40B4-BE49-F238E27FC236}">
                <a16:creationId xmlns:a16="http://schemas.microsoft.com/office/drawing/2014/main" id="{58AFC50E-799A-42AD-B3B3-13EBA26F4CEE}"/>
              </a:ext>
            </a:extLst>
          </p:cNvPr>
          <p:cNvSpPr/>
          <p:nvPr/>
        </p:nvSpPr>
        <p:spPr>
          <a:xfrm>
            <a:off x="836427" y="3503425"/>
            <a:ext cx="10304719" cy="128476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ea typeface="+mn-lt"/>
                <a:cs typeface="+mn-lt"/>
              </a:rPr>
              <a:t>Output images link:</a:t>
            </a:r>
            <a:endParaRPr lang="en-US" b="1">
              <a:solidFill>
                <a:schemeClr val="tx1"/>
              </a:solidFill>
              <a:cs typeface="Calibri"/>
            </a:endParaRPr>
          </a:p>
          <a:p>
            <a:pPr>
              <a:lnSpc>
                <a:spcPct val="90000"/>
              </a:lnSpc>
              <a:spcBef>
                <a:spcPts val="1000"/>
              </a:spcBef>
            </a:pPr>
            <a:r>
              <a:rPr lang="en-US">
                <a:cs typeface="Calibri"/>
                <a:hlinkClick r:id="rId3"/>
              </a:rPr>
              <a:t>https://iiitaphyd-my.sharepoint.com/:f:/g/personal/dipanwita_g_research_iiit_ac_in/EhbiJ1CZBhhDrqRKd8xSZVMBuYEK957HeD6tmW15Urz8tw?e=wkeVB4</a:t>
            </a:r>
            <a:endParaRPr lang="en-US"/>
          </a:p>
        </p:txBody>
      </p:sp>
      <p:graphicFrame>
        <p:nvGraphicFramePr>
          <p:cNvPr id="6" name="Diagram 6">
            <a:extLst>
              <a:ext uri="{FF2B5EF4-FFF2-40B4-BE49-F238E27FC236}">
                <a16:creationId xmlns:a16="http://schemas.microsoft.com/office/drawing/2014/main" id="{5997FA1F-4A4F-4BDC-9ECF-823BDE3F6F1C}"/>
              </a:ext>
            </a:extLst>
          </p:cNvPr>
          <p:cNvGraphicFramePr/>
          <p:nvPr>
            <p:extLst>
              <p:ext uri="{D42A27DB-BD31-4B8C-83A1-F6EECF244321}">
                <p14:modId xmlns:p14="http://schemas.microsoft.com/office/powerpoint/2010/main" val="1726074311"/>
              </p:ext>
            </p:extLst>
          </p:nvPr>
        </p:nvGraphicFramePr>
        <p:xfrm>
          <a:off x="1435396" y="5295013"/>
          <a:ext cx="9250326" cy="15310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1" name="Rectangle: Rounded Corners 330">
            <a:extLst>
              <a:ext uri="{FF2B5EF4-FFF2-40B4-BE49-F238E27FC236}">
                <a16:creationId xmlns:a16="http://schemas.microsoft.com/office/drawing/2014/main" id="{1EDF0584-C5F7-4C59-923E-03460B260B6D}"/>
              </a:ext>
            </a:extLst>
          </p:cNvPr>
          <p:cNvSpPr/>
          <p:nvPr/>
        </p:nvSpPr>
        <p:spPr>
          <a:xfrm>
            <a:off x="4293115" y="5010813"/>
            <a:ext cx="3154324" cy="416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Test parameters</a:t>
            </a:r>
            <a:endParaRPr lang="en-US"/>
          </a:p>
        </p:txBody>
      </p:sp>
    </p:spTree>
    <p:extLst>
      <p:ext uri="{BB962C8B-B14F-4D97-AF65-F5344CB8AC3E}">
        <p14:creationId xmlns:p14="http://schemas.microsoft.com/office/powerpoint/2010/main" val="59016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a:t>Qualitative results - 1</a:t>
            </a:r>
          </a:p>
        </p:txBody>
      </p:sp>
      <p:pic>
        <p:nvPicPr>
          <p:cNvPr id="6" name="Picture 6">
            <a:extLst>
              <a:ext uri="{FF2B5EF4-FFF2-40B4-BE49-F238E27FC236}">
                <a16:creationId xmlns:a16="http://schemas.microsoft.com/office/drawing/2014/main" id="{A9A6FA88-7C59-4C2B-8D8E-2CB458EA6C92}"/>
              </a:ext>
            </a:extLst>
          </p:cNvPr>
          <p:cNvPicPr>
            <a:picLocks noChangeAspect="1"/>
          </p:cNvPicPr>
          <p:nvPr/>
        </p:nvPicPr>
        <p:blipFill>
          <a:blip r:embed="rId2"/>
          <a:stretch>
            <a:fillRect/>
          </a:stretch>
        </p:blipFill>
        <p:spPr>
          <a:xfrm>
            <a:off x="321734" y="491984"/>
            <a:ext cx="5458816" cy="3643759"/>
          </a:xfrm>
          <a:prstGeom prst="rect">
            <a:avLst/>
          </a:prstGeom>
        </p:spPr>
      </p:pic>
      <p:pic>
        <p:nvPicPr>
          <p:cNvPr id="3" name="Picture 3">
            <a:extLst>
              <a:ext uri="{FF2B5EF4-FFF2-40B4-BE49-F238E27FC236}">
                <a16:creationId xmlns:a16="http://schemas.microsoft.com/office/drawing/2014/main" id="{A21FF2CD-4F91-4CC6-BA0C-0758BB73B026}"/>
              </a:ext>
            </a:extLst>
          </p:cNvPr>
          <p:cNvPicPr>
            <a:picLocks noChangeAspect="1"/>
          </p:cNvPicPr>
          <p:nvPr/>
        </p:nvPicPr>
        <p:blipFill>
          <a:blip r:embed="rId3"/>
          <a:stretch>
            <a:fillRect/>
          </a:stretch>
        </p:blipFill>
        <p:spPr>
          <a:xfrm>
            <a:off x="6321862" y="369261"/>
            <a:ext cx="5795911" cy="3931055"/>
          </a:xfrm>
          <a:prstGeom prst="rect">
            <a:avLst/>
          </a:prstGeom>
        </p:spPr>
      </p:pic>
    </p:spTree>
    <p:extLst>
      <p:ext uri="{BB962C8B-B14F-4D97-AF65-F5344CB8AC3E}">
        <p14:creationId xmlns:p14="http://schemas.microsoft.com/office/powerpoint/2010/main" val="28488784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a:t>Qualitative results - 2</a:t>
            </a:r>
          </a:p>
        </p:txBody>
      </p:sp>
      <p:pic>
        <p:nvPicPr>
          <p:cNvPr id="6" name="Picture 6">
            <a:extLst>
              <a:ext uri="{FF2B5EF4-FFF2-40B4-BE49-F238E27FC236}">
                <a16:creationId xmlns:a16="http://schemas.microsoft.com/office/drawing/2014/main" id="{A9A6FA88-7C59-4C2B-8D8E-2CB458EA6C92}"/>
              </a:ext>
            </a:extLst>
          </p:cNvPr>
          <p:cNvPicPr>
            <a:picLocks noChangeAspect="1"/>
          </p:cNvPicPr>
          <p:nvPr/>
        </p:nvPicPr>
        <p:blipFill>
          <a:blip r:embed="rId2"/>
          <a:stretch>
            <a:fillRect/>
          </a:stretch>
        </p:blipFill>
        <p:spPr>
          <a:xfrm>
            <a:off x="321734" y="492367"/>
            <a:ext cx="5458816" cy="3642993"/>
          </a:xfrm>
          <a:prstGeom prst="rect">
            <a:avLst/>
          </a:prstGeom>
        </p:spPr>
      </p:pic>
      <p:pic>
        <p:nvPicPr>
          <p:cNvPr id="8" name="Picture 8" descr="A picture containing text, painting&#10;&#10;Description automatically generated">
            <a:extLst>
              <a:ext uri="{FF2B5EF4-FFF2-40B4-BE49-F238E27FC236}">
                <a16:creationId xmlns:a16="http://schemas.microsoft.com/office/drawing/2014/main" id="{01E2A077-A13E-4AF2-82AF-BF771D63CA32}"/>
              </a:ext>
            </a:extLst>
          </p:cNvPr>
          <p:cNvPicPr>
            <a:picLocks noChangeAspect="1"/>
          </p:cNvPicPr>
          <p:nvPr/>
        </p:nvPicPr>
        <p:blipFill>
          <a:blip r:embed="rId3"/>
          <a:stretch>
            <a:fillRect/>
          </a:stretch>
        </p:blipFill>
        <p:spPr>
          <a:xfrm>
            <a:off x="6319284" y="382047"/>
            <a:ext cx="5607934" cy="3802521"/>
          </a:xfrm>
          <a:prstGeom prst="rect">
            <a:avLst/>
          </a:prstGeom>
        </p:spPr>
      </p:pic>
    </p:spTree>
    <p:extLst>
      <p:ext uri="{BB962C8B-B14F-4D97-AF65-F5344CB8AC3E}">
        <p14:creationId xmlns:p14="http://schemas.microsoft.com/office/powerpoint/2010/main" val="291147102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15871" y="4918772"/>
            <a:ext cx="10765410" cy="1207269"/>
          </a:xfrm>
        </p:spPr>
        <p:txBody>
          <a:bodyPr vert="horz" lIns="91440" tIns="45720" rIns="91440" bIns="45720" rtlCol="0" anchor="b">
            <a:normAutofit/>
          </a:bodyPr>
          <a:lstStyle/>
          <a:p>
            <a:pPr algn="ctr"/>
            <a:r>
              <a:rPr lang="en-US" sz="6000"/>
              <a:t>Qualitative results - 3</a:t>
            </a:r>
          </a:p>
        </p:txBody>
      </p:sp>
      <p:pic>
        <p:nvPicPr>
          <p:cNvPr id="6" name="Picture 6">
            <a:extLst>
              <a:ext uri="{FF2B5EF4-FFF2-40B4-BE49-F238E27FC236}">
                <a16:creationId xmlns:a16="http://schemas.microsoft.com/office/drawing/2014/main" id="{A9A6FA88-7C59-4C2B-8D8E-2CB458EA6C92}"/>
              </a:ext>
            </a:extLst>
          </p:cNvPr>
          <p:cNvPicPr>
            <a:picLocks noChangeAspect="1"/>
          </p:cNvPicPr>
          <p:nvPr/>
        </p:nvPicPr>
        <p:blipFill>
          <a:blip r:embed="rId2"/>
          <a:stretch>
            <a:fillRect/>
          </a:stretch>
        </p:blipFill>
        <p:spPr>
          <a:xfrm>
            <a:off x="574304" y="1024809"/>
            <a:ext cx="4859799" cy="3232548"/>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23C970C8-4AAA-4DE2-B128-EDF259BC92C8}"/>
              </a:ext>
            </a:extLst>
          </p:cNvPr>
          <p:cNvPicPr>
            <a:picLocks noChangeAspect="1"/>
          </p:cNvPicPr>
          <p:nvPr/>
        </p:nvPicPr>
        <p:blipFill>
          <a:blip r:embed="rId3"/>
          <a:stretch>
            <a:fillRect/>
          </a:stretch>
        </p:blipFill>
        <p:spPr>
          <a:xfrm>
            <a:off x="6614258" y="909526"/>
            <a:ext cx="5058136" cy="3445635"/>
          </a:xfrm>
          <a:prstGeom prst="rect">
            <a:avLst/>
          </a:prstGeom>
        </p:spPr>
      </p:pic>
    </p:spTree>
    <p:extLst>
      <p:ext uri="{BB962C8B-B14F-4D97-AF65-F5344CB8AC3E}">
        <p14:creationId xmlns:p14="http://schemas.microsoft.com/office/powerpoint/2010/main" val="343661683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16657" y="4733824"/>
            <a:ext cx="10765410" cy="1207269"/>
          </a:xfrm>
        </p:spPr>
        <p:txBody>
          <a:bodyPr vert="horz" lIns="91440" tIns="45720" rIns="91440" bIns="45720" rtlCol="0" anchor="b">
            <a:normAutofit/>
          </a:bodyPr>
          <a:lstStyle/>
          <a:p>
            <a:pPr algn="ctr"/>
            <a:r>
              <a:rPr lang="en-US" sz="6000"/>
              <a:t>Qualitative results - 4</a:t>
            </a:r>
          </a:p>
        </p:txBody>
      </p:sp>
      <p:pic>
        <p:nvPicPr>
          <p:cNvPr id="6" name="Picture 6" descr="A picture containing wall, indoor, vessel, jar&#10;&#10;Description automatically generated">
            <a:extLst>
              <a:ext uri="{FF2B5EF4-FFF2-40B4-BE49-F238E27FC236}">
                <a16:creationId xmlns:a16="http://schemas.microsoft.com/office/drawing/2014/main" id="{A9A6FA88-7C59-4C2B-8D8E-2CB458EA6C92}"/>
              </a:ext>
            </a:extLst>
          </p:cNvPr>
          <p:cNvPicPr>
            <a:picLocks noChangeAspect="1"/>
          </p:cNvPicPr>
          <p:nvPr/>
        </p:nvPicPr>
        <p:blipFill>
          <a:blip r:embed="rId2"/>
          <a:stretch>
            <a:fillRect/>
          </a:stretch>
        </p:blipFill>
        <p:spPr>
          <a:xfrm>
            <a:off x="2281793" y="395528"/>
            <a:ext cx="2933266" cy="4386467"/>
          </a:xfrm>
          <a:prstGeom prst="rect">
            <a:avLst/>
          </a:prstGeom>
        </p:spPr>
      </p:pic>
      <p:pic>
        <p:nvPicPr>
          <p:cNvPr id="3" name="Picture 3" descr="A picture containing text, display&#10;&#10;Description automatically generated">
            <a:extLst>
              <a:ext uri="{FF2B5EF4-FFF2-40B4-BE49-F238E27FC236}">
                <a16:creationId xmlns:a16="http://schemas.microsoft.com/office/drawing/2014/main" id="{CF8D2267-4A93-4044-B40E-D31C375AFEBE}"/>
              </a:ext>
            </a:extLst>
          </p:cNvPr>
          <p:cNvPicPr>
            <a:picLocks noChangeAspect="1"/>
          </p:cNvPicPr>
          <p:nvPr/>
        </p:nvPicPr>
        <p:blipFill>
          <a:blip r:embed="rId3"/>
          <a:stretch>
            <a:fillRect/>
          </a:stretch>
        </p:blipFill>
        <p:spPr>
          <a:xfrm>
            <a:off x="6795243" y="235774"/>
            <a:ext cx="3163867" cy="4582731"/>
          </a:xfrm>
          <a:prstGeom prst="rect">
            <a:avLst/>
          </a:prstGeom>
        </p:spPr>
      </p:pic>
    </p:spTree>
    <p:extLst>
      <p:ext uri="{BB962C8B-B14F-4D97-AF65-F5344CB8AC3E}">
        <p14:creationId xmlns:p14="http://schemas.microsoft.com/office/powerpoint/2010/main" val="9328802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A picture containing text, painting&#10;&#10;Description automatically generated">
            <a:extLst>
              <a:ext uri="{FF2B5EF4-FFF2-40B4-BE49-F238E27FC236}">
                <a16:creationId xmlns:a16="http://schemas.microsoft.com/office/drawing/2014/main" id="{72522DEB-2E50-4F64-899F-F93347207290}"/>
              </a:ext>
            </a:extLst>
          </p:cNvPr>
          <p:cNvPicPr>
            <a:picLocks noChangeAspect="1"/>
          </p:cNvPicPr>
          <p:nvPr/>
        </p:nvPicPr>
        <p:blipFill rotWithShape="1">
          <a:blip r:embed="rId2"/>
          <a:srcRect l="3802" r="401" b="-1"/>
          <a:stretch/>
        </p:blipFill>
        <p:spPr>
          <a:xfrm>
            <a:off x="1" y="1311360"/>
            <a:ext cx="7569713" cy="5440315"/>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2634F-420F-41CC-90FB-C49A3FA1BC02}"/>
              </a:ext>
            </a:extLst>
          </p:cNvPr>
          <p:cNvSpPr>
            <a:spLocks noGrp="1"/>
          </p:cNvSpPr>
          <p:nvPr>
            <p:ph type="title"/>
          </p:nvPr>
        </p:nvSpPr>
        <p:spPr>
          <a:xfrm>
            <a:off x="4205146" y="371307"/>
            <a:ext cx="3445765" cy="812377"/>
          </a:xfrm>
          <a:noFill/>
        </p:spPr>
        <p:txBody>
          <a:bodyPr vert="horz" lIns="91440" tIns="45720" rIns="91440" bIns="45720" rtlCol="0" anchor="b">
            <a:normAutofit/>
          </a:bodyPr>
          <a:lstStyle/>
          <a:p>
            <a:r>
              <a:rPr lang="en-US" sz="5200"/>
              <a:t>Superpixels</a:t>
            </a:r>
          </a:p>
        </p:txBody>
      </p:sp>
      <p:sp>
        <p:nvSpPr>
          <p:cNvPr id="8" name="Rectangle: Rounded Corners 7">
            <a:extLst>
              <a:ext uri="{FF2B5EF4-FFF2-40B4-BE49-F238E27FC236}">
                <a16:creationId xmlns:a16="http://schemas.microsoft.com/office/drawing/2014/main" id="{31D66EE3-46F6-42F3-913B-09B6B6893066}"/>
              </a:ext>
            </a:extLst>
          </p:cNvPr>
          <p:cNvSpPr/>
          <p:nvPr/>
        </p:nvSpPr>
        <p:spPr>
          <a:xfrm>
            <a:off x="7570381" y="1421218"/>
            <a:ext cx="4492254" cy="127590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libri"/>
                <a:ea typeface="+mn-lt"/>
                <a:cs typeface="Calibri"/>
              </a:rPr>
              <a:t>Superpixels are groups</a:t>
            </a:r>
            <a:r>
              <a:rPr lang="en-US" b="1">
                <a:solidFill>
                  <a:schemeClr val="tx1"/>
                </a:solidFill>
                <a:ea typeface="+mn-lt"/>
                <a:cs typeface="+mn-lt"/>
              </a:rPr>
              <a:t> of perceptually uniform pixels in an image that can segment the image into intensity-based multiple regions.</a:t>
            </a:r>
            <a:endParaRPr lang="en-US" b="1">
              <a:solidFill>
                <a:schemeClr val="tx1"/>
              </a:solidFill>
              <a:latin typeface="Times New Roman"/>
              <a:cs typeface="Times New Roman"/>
            </a:endParaRPr>
          </a:p>
        </p:txBody>
      </p:sp>
      <p:sp>
        <p:nvSpPr>
          <p:cNvPr id="9" name="Oval 8">
            <a:extLst>
              <a:ext uri="{FF2B5EF4-FFF2-40B4-BE49-F238E27FC236}">
                <a16:creationId xmlns:a16="http://schemas.microsoft.com/office/drawing/2014/main" id="{22FE9355-380A-4131-A7B9-6F9502D25543}"/>
              </a:ext>
            </a:extLst>
          </p:cNvPr>
          <p:cNvSpPr/>
          <p:nvPr/>
        </p:nvSpPr>
        <p:spPr>
          <a:xfrm>
            <a:off x="7562628" y="2813419"/>
            <a:ext cx="2055625" cy="163032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b="1">
                <a:latin typeface="Calibri"/>
                <a:ea typeface="Times New Roman"/>
                <a:cs typeface="Times New Roman"/>
              </a:rPr>
              <a:t>Natural and perceptually</a:t>
            </a:r>
            <a:br>
              <a:rPr lang="en-US" sz="1400" b="1"/>
            </a:br>
            <a:r>
              <a:rPr lang="en-US" sz="1400" b="1">
                <a:latin typeface="Calibri"/>
                <a:ea typeface="Times New Roman"/>
                <a:cs typeface="Times New Roman"/>
              </a:rPr>
              <a:t>meaningful representation of the image</a:t>
            </a:r>
            <a:endParaRPr lang="en-US" sz="1400" b="1">
              <a:latin typeface="Calibri"/>
              <a:cs typeface="Calibri"/>
            </a:endParaRPr>
          </a:p>
        </p:txBody>
      </p:sp>
      <p:sp>
        <p:nvSpPr>
          <p:cNvPr id="13" name="Oval 12">
            <a:extLst>
              <a:ext uri="{FF2B5EF4-FFF2-40B4-BE49-F238E27FC236}">
                <a16:creationId xmlns:a16="http://schemas.microsoft.com/office/drawing/2014/main" id="{642DD07F-F76C-44BE-AC5C-5F12FEA35B68}"/>
              </a:ext>
            </a:extLst>
          </p:cNvPr>
          <p:cNvSpPr/>
          <p:nvPr/>
        </p:nvSpPr>
        <p:spPr>
          <a:xfrm>
            <a:off x="9972674" y="2813419"/>
            <a:ext cx="2055625" cy="1630324"/>
          </a:xfrm>
          <a:prstGeom prst="ellipse">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1400" b="1">
                <a:latin typeface="Calibri"/>
                <a:cs typeface="Times New Roman"/>
              </a:rPr>
              <a:t>Reduces number of image primitives for computational efficiency</a:t>
            </a:r>
            <a:endParaRPr lang="en-US">
              <a:latin typeface="Calibri"/>
            </a:endParaRPr>
          </a:p>
        </p:txBody>
      </p:sp>
      <p:sp>
        <p:nvSpPr>
          <p:cNvPr id="4" name="Rectangle: Rounded Corners 3">
            <a:extLst>
              <a:ext uri="{FF2B5EF4-FFF2-40B4-BE49-F238E27FC236}">
                <a16:creationId xmlns:a16="http://schemas.microsoft.com/office/drawing/2014/main" id="{467B487E-1306-49C3-AE1C-498A7CA30F54}"/>
              </a:ext>
            </a:extLst>
          </p:cNvPr>
          <p:cNvSpPr/>
          <p:nvPr/>
        </p:nvSpPr>
        <p:spPr>
          <a:xfrm>
            <a:off x="7638184" y="4721802"/>
            <a:ext cx="4433454" cy="142701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r>
              <a:rPr lang="en-US" sz="1400" b="1">
                <a:ea typeface="+mn-lt"/>
                <a:cs typeface="+mn-lt"/>
              </a:rPr>
              <a:t>Ideal </a:t>
            </a:r>
            <a:r>
              <a:rPr lang="en-US" sz="1400" b="1" err="1">
                <a:ea typeface="+mn-lt"/>
                <a:cs typeface="+mn-lt"/>
              </a:rPr>
              <a:t>criteron</a:t>
            </a:r>
            <a:r>
              <a:rPr lang="en-US" sz="1400" b="1">
                <a:ea typeface="+mn-lt"/>
                <a:cs typeface="+mn-lt"/>
              </a:rPr>
              <a:t> for </a:t>
            </a:r>
            <a:r>
              <a:rPr lang="en-US" sz="1400" b="1" err="1">
                <a:ea typeface="+mn-lt"/>
                <a:cs typeface="+mn-lt"/>
              </a:rPr>
              <a:t>superpixel</a:t>
            </a:r>
            <a:r>
              <a:rPr lang="en-US" sz="1400" b="1">
                <a:ea typeface="+mn-lt"/>
                <a:cs typeface="+mn-lt"/>
              </a:rPr>
              <a:t> algorithm:</a:t>
            </a:r>
          </a:p>
          <a:p>
            <a:pPr marL="457200" indent="-457200">
              <a:lnSpc>
                <a:spcPct val="90000"/>
              </a:lnSpc>
              <a:spcBef>
                <a:spcPts val="1000"/>
              </a:spcBef>
              <a:buFont typeface="Arial"/>
              <a:buChar char="•"/>
            </a:pPr>
            <a:r>
              <a:rPr lang="en-US" sz="1400" b="1">
                <a:ea typeface="+mn-lt"/>
                <a:cs typeface="+mn-lt"/>
              </a:rPr>
              <a:t>adhere well to object boundaries of image.</a:t>
            </a:r>
          </a:p>
          <a:p>
            <a:pPr marL="457200" indent="-457200">
              <a:lnSpc>
                <a:spcPct val="90000"/>
              </a:lnSpc>
              <a:spcBef>
                <a:spcPts val="1000"/>
              </a:spcBef>
              <a:buFont typeface="Arial"/>
              <a:buChar char="•"/>
            </a:pPr>
            <a:r>
              <a:rPr lang="en-US" sz="1400" b="1">
                <a:ea typeface="+mn-lt"/>
                <a:cs typeface="+mn-lt"/>
              </a:rPr>
              <a:t>maintain the compact constrains in the complicated texture regions.</a:t>
            </a:r>
          </a:p>
        </p:txBody>
      </p:sp>
    </p:spTree>
    <p:extLst>
      <p:ext uri="{BB962C8B-B14F-4D97-AF65-F5344CB8AC3E}">
        <p14:creationId xmlns:p14="http://schemas.microsoft.com/office/powerpoint/2010/main" val="346706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16657" y="4733824"/>
            <a:ext cx="10765410" cy="1207269"/>
          </a:xfrm>
        </p:spPr>
        <p:txBody>
          <a:bodyPr vert="horz" lIns="91440" tIns="45720" rIns="91440" bIns="45720" rtlCol="0" anchor="b">
            <a:normAutofit/>
          </a:bodyPr>
          <a:lstStyle/>
          <a:p>
            <a:pPr algn="ctr"/>
            <a:r>
              <a:rPr lang="en-US" sz="6000"/>
              <a:t>Qualitative results – Own image1</a:t>
            </a:r>
          </a:p>
        </p:txBody>
      </p:sp>
      <p:pic>
        <p:nvPicPr>
          <p:cNvPr id="4" name="Picture 4" descr="A picture containing text, tree, outdoor, road&#10;&#10;Description automatically generated">
            <a:extLst>
              <a:ext uri="{FF2B5EF4-FFF2-40B4-BE49-F238E27FC236}">
                <a16:creationId xmlns:a16="http://schemas.microsoft.com/office/drawing/2014/main" id="{B77AA61B-721C-4478-AF31-3C8F2C0659F6}"/>
              </a:ext>
            </a:extLst>
          </p:cNvPr>
          <p:cNvPicPr>
            <a:picLocks noChangeAspect="1"/>
          </p:cNvPicPr>
          <p:nvPr/>
        </p:nvPicPr>
        <p:blipFill>
          <a:blip r:embed="rId2"/>
          <a:stretch>
            <a:fillRect/>
          </a:stretch>
        </p:blipFill>
        <p:spPr>
          <a:xfrm>
            <a:off x="1470454" y="1411759"/>
            <a:ext cx="4370172" cy="3282778"/>
          </a:xfrm>
          <a:prstGeom prst="rect">
            <a:avLst/>
          </a:prstGeom>
        </p:spPr>
      </p:pic>
      <p:pic>
        <p:nvPicPr>
          <p:cNvPr id="5" name="Picture 6" descr="A picture containing background pattern&#10;&#10;Description automatically generated">
            <a:extLst>
              <a:ext uri="{FF2B5EF4-FFF2-40B4-BE49-F238E27FC236}">
                <a16:creationId xmlns:a16="http://schemas.microsoft.com/office/drawing/2014/main" id="{061A6066-1CB3-4909-A1C7-9AC4B0924879}"/>
              </a:ext>
            </a:extLst>
          </p:cNvPr>
          <p:cNvPicPr>
            <a:picLocks noChangeAspect="1"/>
          </p:cNvPicPr>
          <p:nvPr/>
        </p:nvPicPr>
        <p:blipFill>
          <a:blip r:embed="rId3"/>
          <a:stretch>
            <a:fillRect/>
          </a:stretch>
        </p:blipFill>
        <p:spPr>
          <a:xfrm>
            <a:off x="6371968" y="1411235"/>
            <a:ext cx="4359875" cy="3283828"/>
          </a:xfrm>
          <a:prstGeom prst="rect">
            <a:avLst/>
          </a:prstGeom>
        </p:spPr>
      </p:pic>
    </p:spTree>
    <p:extLst>
      <p:ext uri="{BB962C8B-B14F-4D97-AF65-F5344CB8AC3E}">
        <p14:creationId xmlns:p14="http://schemas.microsoft.com/office/powerpoint/2010/main" val="63535712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16657" y="4733824"/>
            <a:ext cx="10765410" cy="1207269"/>
          </a:xfrm>
        </p:spPr>
        <p:txBody>
          <a:bodyPr vert="horz" lIns="91440" tIns="45720" rIns="91440" bIns="45720" rtlCol="0" anchor="b">
            <a:normAutofit/>
          </a:bodyPr>
          <a:lstStyle/>
          <a:p>
            <a:pPr algn="ctr"/>
            <a:r>
              <a:rPr lang="en-US" sz="6000"/>
              <a:t>Qualitative results – Own image2</a:t>
            </a:r>
          </a:p>
        </p:txBody>
      </p:sp>
      <p:pic>
        <p:nvPicPr>
          <p:cNvPr id="4" name="Picture 4" descr="A picture containing outdoor, apartment building&#10;&#10;Description automatically generated">
            <a:extLst>
              <a:ext uri="{FF2B5EF4-FFF2-40B4-BE49-F238E27FC236}">
                <a16:creationId xmlns:a16="http://schemas.microsoft.com/office/drawing/2014/main" id="{F42A94CF-3B8E-4690-9C75-B420669F10D1}"/>
              </a:ext>
            </a:extLst>
          </p:cNvPr>
          <p:cNvPicPr>
            <a:picLocks noChangeAspect="1"/>
          </p:cNvPicPr>
          <p:nvPr/>
        </p:nvPicPr>
        <p:blipFill>
          <a:blip r:embed="rId2"/>
          <a:stretch>
            <a:fillRect/>
          </a:stretch>
        </p:blipFill>
        <p:spPr>
          <a:xfrm>
            <a:off x="1501346" y="1298489"/>
            <a:ext cx="4349578" cy="3272481"/>
          </a:xfrm>
          <a:prstGeom prst="rect">
            <a:avLst/>
          </a:prstGeom>
        </p:spPr>
      </p:pic>
      <p:pic>
        <p:nvPicPr>
          <p:cNvPr id="5" name="Picture 6">
            <a:extLst>
              <a:ext uri="{FF2B5EF4-FFF2-40B4-BE49-F238E27FC236}">
                <a16:creationId xmlns:a16="http://schemas.microsoft.com/office/drawing/2014/main" id="{C813CB05-DE88-4306-9882-378431013453}"/>
              </a:ext>
            </a:extLst>
          </p:cNvPr>
          <p:cNvPicPr>
            <a:picLocks noChangeAspect="1"/>
          </p:cNvPicPr>
          <p:nvPr/>
        </p:nvPicPr>
        <p:blipFill>
          <a:blip r:embed="rId3"/>
          <a:stretch>
            <a:fillRect/>
          </a:stretch>
        </p:blipFill>
        <p:spPr>
          <a:xfrm>
            <a:off x="6680886" y="1297964"/>
            <a:ext cx="4349578" cy="3273531"/>
          </a:xfrm>
          <a:prstGeom prst="rect">
            <a:avLst/>
          </a:prstGeom>
        </p:spPr>
      </p:pic>
    </p:spTree>
    <p:extLst>
      <p:ext uri="{BB962C8B-B14F-4D97-AF65-F5344CB8AC3E}">
        <p14:creationId xmlns:p14="http://schemas.microsoft.com/office/powerpoint/2010/main" val="422598428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E2EE-0CB5-4A3F-9A70-F79B8B8D232B}"/>
              </a:ext>
            </a:extLst>
          </p:cNvPr>
          <p:cNvSpPr>
            <a:spLocks noGrp="1"/>
          </p:cNvSpPr>
          <p:nvPr>
            <p:ph type="title"/>
          </p:nvPr>
        </p:nvSpPr>
        <p:spPr>
          <a:xfrm>
            <a:off x="716657" y="4733824"/>
            <a:ext cx="10765410" cy="1207269"/>
          </a:xfrm>
        </p:spPr>
        <p:txBody>
          <a:bodyPr vert="horz" lIns="91440" tIns="45720" rIns="91440" bIns="45720" rtlCol="0" anchor="b">
            <a:normAutofit/>
          </a:bodyPr>
          <a:lstStyle/>
          <a:p>
            <a:pPr algn="ctr"/>
            <a:r>
              <a:rPr lang="en-US" sz="6000"/>
              <a:t>Qualitative results – Own image3</a:t>
            </a:r>
          </a:p>
        </p:txBody>
      </p:sp>
      <p:pic>
        <p:nvPicPr>
          <p:cNvPr id="3" name="Picture 5" descr="A picture containing indoor, toy&#10;&#10;Description automatically generated">
            <a:extLst>
              <a:ext uri="{FF2B5EF4-FFF2-40B4-BE49-F238E27FC236}">
                <a16:creationId xmlns:a16="http://schemas.microsoft.com/office/drawing/2014/main" id="{4D0B7091-5BD0-4454-A7D5-7160300990DF}"/>
              </a:ext>
            </a:extLst>
          </p:cNvPr>
          <p:cNvPicPr>
            <a:picLocks noChangeAspect="1"/>
          </p:cNvPicPr>
          <p:nvPr/>
        </p:nvPicPr>
        <p:blipFill>
          <a:blip r:embed="rId2"/>
          <a:stretch>
            <a:fillRect/>
          </a:stretch>
        </p:blipFill>
        <p:spPr>
          <a:xfrm>
            <a:off x="1311498" y="1305595"/>
            <a:ext cx="4202805" cy="3152104"/>
          </a:xfrm>
          <a:prstGeom prst="rect">
            <a:avLst/>
          </a:prstGeom>
        </p:spPr>
      </p:pic>
      <p:pic>
        <p:nvPicPr>
          <p:cNvPr id="7" name="Picture 7" descr="A picture containing indoor, toy&#10;&#10;Description automatically generated">
            <a:extLst>
              <a:ext uri="{FF2B5EF4-FFF2-40B4-BE49-F238E27FC236}">
                <a16:creationId xmlns:a16="http://schemas.microsoft.com/office/drawing/2014/main" id="{0B26DE94-49D3-4DEA-A564-6DB348B46B0F}"/>
              </a:ext>
            </a:extLst>
          </p:cNvPr>
          <p:cNvPicPr>
            <a:picLocks noChangeAspect="1"/>
          </p:cNvPicPr>
          <p:nvPr/>
        </p:nvPicPr>
        <p:blipFill>
          <a:blip r:embed="rId3"/>
          <a:stretch>
            <a:fillRect/>
          </a:stretch>
        </p:blipFill>
        <p:spPr>
          <a:xfrm>
            <a:off x="6559639" y="1238398"/>
            <a:ext cx="4277932" cy="3254301"/>
          </a:xfrm>
          <a:prstGeom prst="rect">
            <a:avLst/>
          </a:prstGeom>
        </p:spPr>
      </p:pic>
    </p:spTree>
    <p:extLst>
      <p:ext uri="{BB962C8B-B14F-4D97-AF65-F5344CB8AC3E}">
        <p14:creationId xmlns:p14="http://schemas.microsoft.com/office/powerpoint/2010/main" val="41814699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8EA9F-7488-42E7-86D1-D168BE639974}"/>
              </a:ext>
            </a:extLst>
          </p:cNvPr>
          <p:cNvSpPr>
            <a:spLocks noGrp="1"/>
          </p:cNvSpPr>
          <p:nvPr>
            <p:ph type="title"/>
          </p:nvPr>
        </p:nvSpPr>
        <p:spPr>
          <a:xfrm>
            <a:off x="630936" y="639520"/>
            <a:ext cx="3429000" cy="1719072"/>
          </a:xfrm>
        </p:spPr>
        <p:txBody>
          <a:bodyPr anchor="b">
            <a:normAutofit/>
          </a:bodyPr>
          <a:lstStyle/>
          <a:p>
            <a:r>
              <a:rPr lang="en-US" sz="5400">
                <a:cs typeface="Calibri Light"/>
              </a:rPr>
              <a:t>Parameter Analysis</a:t>
            </a:r>
            <a:endParaRPr lang="en-US"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3DE879-DC1D-409E-B7EF-4ED5D19898A5}"/>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b="1">
                <a:cs typeface="Calibri"/>
              </a:rPr>
              <a:t>Role of seed count (Nsp) </a:t>
            </a:r>
          </a:p>
        </p:txBody>
      </p:sp>
      <p:pic>
        <p:nvPicPr>
          <p:cNvPr id="5" name="Picture 5" descr="A picture containing shape&#10;&#10;Description automatically generated">
            <a:extLst>
              <a:ext uri="{FF2B5EF4-FFF2-40B4-BE49-F238E27FC236}">
                <a16:creationId xmlns:a16="http://schemas.microsoft.com/office/drawing/2014/main" id="{7403340E-557C-40B8-97C2-38365F558971}"/>
              </a:ext>
            </a:extLst>
          </p:cNvPr>
          <p:cNvPicPr>
            <a:picLocks noChangeAspect="1"/>
          </p:cNvPicPr>
          <p:nvPr/>
        </p:nvPicPr>
        <p:blipFill rotWithShape="1">
          <a:blip r:embed="rId2"/>
          <a:srcRect l="473" r="-158" b="213"/>
          <a:stretch/>
        </p:blipFill>
        <p:spPr>
          <a:xfrm>
            <a:off x="4654296" y="872010"/>
            <a:ext cx="6903720" cy="5113979"/>
          </a:xfrm>
          <a:prstGeom prst="rect">
            <a:avLst/>
          </a:prstGeom>
        </p:spPr>
      </p:pic>
    </p:spTree>
    <p:extLst>
      <p:ext uri="{BB962C8B-B14F-4D97-AF65-F5344CB8AC3E}">
        <p14:creationId xmlns:p14="http://schemas.microsoft.com/office/powerpoint/2010/main" val="324487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8EA9F-7488-42E7-86D1-D168BE639974}"/>
              </a:ext>
            </a:extLst>
          </p:cNvPr>
          <p:cNvSpPr>
            <a:spLocks noGrp="1"/>
          </p:cNvSpPr>
          <p:nvPr>
            <p:ph type="title"/>
          </p:nvPr>
        </p:nvSpPr>
        <p:spPr>
          <a:xfrm>
            <a:off x="630936" y="639520"/>
            <a:ext cx="3429000" cy="1719072"/>
          </a:xfrm>
        </p:spPr>
        <p:txBody>
          <a:bodyPr anchor="b">
            <a:normAutofit/>
          </a:bodyPr>
          <a:lstStyle/>
          <a:p>
            <a:r>
              <a:rPr lang="en-US" sz="5400">
                <a:cs typeface="Calibri Light"/>
              </a:rPr>
              <a:t>Parameter Analysis</a:t>
            </a:r>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3DE879-DC1D-409E-B7EF-4ED5D19898A5}"/>
              </a:ext>
            </a:extLst>
          </p:cNvPr>
          <p:cNvSpPr>
            <a:spLocks noGrp="1"/>
          </p:cNvSpPr>
          <p:nvPr>
            <p:ph idx="1"/>
          </p:nvPr>
        </p:nvSpPr>
        <p:spPr>
          <a:xfrm>
            <a:off x="630936" y="2807208"/>
            <a:ext cx="3429000" cy="3410712"/>
          </a:xfrm>
          <a:solidFill>
            <a:schemeClr val="accent4">
              <a:lumMod val="40000"/>
              <a:lumOff val="60000"/>
            </a:schemeClr>
          </a:solidFill>
        </p:spPr>
        <p:txBody>
          <a:bodyPr vert="horz" lIns="91440" tIns="45720" rIns="91440" bIns="45720" rtlCol="0" anchor="t">
            <a:normAutofit lnSpcReduction="10000"/>
          </a:bodyPr>
          <a:lstStyle/>
          <a:p>
            <a:r>
              <a:rPr lang="en-US" sz="2200" b="1">
                <a:cs typeface="Calibri"/>
              </a:rPr>
              <a:t>Role of Threshold(Th):</a:t>
            </a:r>
            <a:r>
              <a:rPr lang="en-US" sz="2200">
                <a:cs typeface="Calibri"/>
              </a:rPr>
              <a:t> With increase of threshold, the number of iterations to converge to </a:t>
            </a:r>
            <a:r>
              <a:rPr lang="en-US" sz="2200" err="1">
                <a:cs typeface="Calibri"/>
              </a:rPr>
              <a:t>Nsp</a:t>
            </a:r>
            <a:r>
              <a:rPr lang="en-US" sz="2200">
                <a:cs typeface="Calibri"/>
              </a:rPr>
              <a:t> will increase, but segmentation should be finer. </a:t>
            </a:r>
            <a:endParaRPr lang="en-US">
              <a:cs typeface="Calibri" panose="020F0502020204030204"/>
            </a:endParaRPr>
          </a:p>
          <a:p>
            <a:r>
              <a:rPr lang="en-US" sz="2200">
                <a:cs typeface="Calibri"/>
              </a:rPr>
              <a:t>Lower value of threshold will lead to over segmentation.</a:t>
            </a:r>
          </a:p>
        </p:txBody>
      </p:sp>
      <p:pic>
        <p:nvPicPr>
          <p:cNvPr id="4" name="Picture 4" descr="A picture containing surface chart&#10;&#10;Description automatically generated">
            <a:extLst>
              <a:ext uri="{FF2B5EF4-FFF2-40B4-BE49-F238E27FC236}">
                <a16:creationId xmlns:a16="http://schemas.microsoft.com/office/drawing/2014/main" id="{FFA8CE35-745B-4CB0-8B83-A8BA2FEAC0B9}"/>
              </a:ext>
            </a:extLst>
          </p:cNvPr>
          <p:cNvPicPr>
            <a:picLocks noChangeAspect="1"/>
          </p:cNvPicPr>
          <p:nvPr/>
        </p:nvPicPr>
        <p:blipFill rotWithShape="1">
          <a:blip r:embed="rId2"/>
          <a:srcRect r="780" b="267"/>
          <a:stretch/>
        </p:blipFill>
        <p:spPr>
          <a:xfrm>
            <a:off x="4654296" y="887440"/>
            <a:ext cx="6903720" cy="5083120"/>
          </a:xfrm>
          <a:prstGeom prst="rect">
            <a:avLst/>
          </a:prstGeom>
        </p:spPr>
      </p:pic>
    </p:spTree>
    <p:extLst>
      <p:ext uri="{BB962C8B-B14F-4D97-AF65-F5344CB8AC3E}">
        <p14:creationId xmlns:p14="http://schemas.microsoft.com/office/powerpoint/2010/main" val="139361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8EA9F-7488-42E7-86D1-D168BE639974}"/>
              </a:ext>
            </a:extLst>
          </p:cNvPr>
          <p:cNvSpPr>
            <a:spLocks noGrp="1"/>
          </p:cNvSpPr>
          <p:nvPr>
            <p:ph type="title"/>
          </p:nvPr>
        </p:nvSpPr>
        <p:spPr>
          <a:xfrm>
            <a:off x="630936" y="639520"/>
            <a:ext cx="3429000" cy="1719072"/>
          </a:xfrm>
        </p:spPr>
        <p:txBody>
          <a:bodyPr anchor="b">
            <a:normAutofit/>
          </a:bodyPr>
          <a:lstStyle/>
          <a:p>
            <a:r>
              <a:rPr lang="en-US" sz="5400">
                <a:cs typeface="Calibri Light"/>
              </a:rPr>
              <a:t>Parameter Analysis</a:t>
            </a:r>
            <a:endParaRPr lang="en-US" sz="5400"/>
          </a:p>
        </p:txBody>
      </p:sp>
      <p:sp>
        <p:nvSpPr>
          <p:cNvPr id="1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3DE879-DC1D-409E-B7EF-4ED5D19898A5}"/>
              </a:ext>
            </a:extLst>
          </p:cNvPr>
          <p:cNvSpPr>
            <a:spLocks noGrp="1"/>
          </p:cNvSpPr>
          <p:nvPr>
            <p:ph idx="1"/>
          </p:nvPr>
        </p:nvSpPr>
        <p:spPr>
          <a:xfrm>
            <a:off x="630936" y="2807208"/>
            <a:ext cx="3429000" cy="3410712"/>
          </a:xfrm>
          <a:solidFill>
            <a:schemeClr val="accent2">
              <a:lumMod val="40000"/>
              <a:lumOff val="60000"/>
            </a:schemeClr>
          </a:solidFill>
        </p:spPr>
        <p:txBody>
          <a:bodyPr vert="horz" lIns="91440" tIns="45720" rIns="91440" bIns="45720" rtlCol="0" anchor="t">
            <a:normAutofit/>
          </a:bodyPr>
          <a:lstStyle/>
          <a:p>
            <a:r>
              <a:rPr lang="en-US" sz="2200" b="1">
                <a:cs typeface="Calibri"/>
              </a:rPr>
              <a:t>Role of α:</a:t>
            </a:r>
          </a:p>
          <a:p>
            <a:pPr marL="0" indent="0">
              <a:buNone/>
            </a:pPr>
            <a:r>
              <a:rPr lang="en-US" sz="2200">
                <a:cs typeface="Calibri"/>
              </a:rPr>
              <a:t>As α tends to 1, the algorithm becomes similar to Random Walk, as (1-α) indicates the probability of staying at the same node in the Lazy Random walk.</a:t>
            </a:r>
          </a:p>
        </p:txBody>
      </p:sp>
      <p:pic>
        <p:nvPicPr>
          <p:cNvPr id="4" name="Picture 4">
            <a:extLst>
              <a:ext uri="{FF2B5EF4-FFF2-40B4-BE49-F238E27FC236}">
                <a16:creationId xmlns:a16="http://schemas.microsoft.com/office/drawing/2014/main" id="{F0CEDCD2-9A5F-4709-9493-EC9DC72CF79F}"/>
              </a:ext>
            </a:extLst>
          </p:cNvPr>
          <p:cNvPicPr>
            <a:picLocks noChangeAspect="1"/>
          </p:cNvPicPr>
          <p:nvPr/>
        </p:nvPicPr>
        <p:blipFill>
          <a:blip r:embed="rId2"/>
          <a:stretch>
            <a:fillRect/>
          </a:stretch>
        </p:blipFill>
        <p:spPr>
          <a:xfrm>
            <a:off x="4654296" y="883253"/>
            <a:ext cx="6903720" cy="5091493"/>
          </a:xfrm>
          <a:prstGeom prst="rect">
            <a:avLst/>
          </a:prstGeom>
        </p:spPr>
      </p:pic>
    </p:spTree>
    <p:extLst>
      <p:ext uri="{BB962C8B-B14F-4D97-AF65-F5344CB8AC3E}">
        <p14:creationId xmlns:p14="http://schemas.microsoft.com/office/powerpoint/2010/main" val="573834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8EA9F-7488-42E7-86D1-D168BE639974}"/>
              </a:ext>
            </a:extLst>
          </p:cNvPr>
          <p:cNvSpPr>
            <a:spLocks noGrp="1"/>
          </p:cNvSpPr>
          <p:nvPr>
            <p:ph type="title"/>
          </p:nvPr>
        </p:nvSpPr>
        <p:spPr>
          <a:xfrm>
            <a:off x="630936" y="639520"/>
            <a:ext cx="3429000" cy="1719072"/>
          </a:xfrm>
        </p:spPr>
        <p:txBody>
          <a:bodyPr anchor="b">
            <a:normAutofit/>
          </a:bodyPr>
          <a:lstStyle/>
          <a:p>
            <a:r>
              <a:rPr lang="en-US" sz="5400">
                <a:cs typeface="Calibri Light"/>
              </a:rPr>
              <a:t>Parameter Analysis</a:t>
            </a:r>
            <a:endParaRPr lang="en-US" sz="5400"/>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3DE879-DC1D-409E-B7EF-4ED5D19898A5}"/>
              </a:ext>
            </a:extLst>
          </p:cNvPr>
          <p:cNvSpPr>
            <a:spLocks noGrp="1"/>
          </p:cNvSpPr>
          <p:nvPr>
            <p:ph idx="1"/>
          </p:nvPr>
        </p:nvSpPr>
        <p:spPr>
          <a:xfrm>
            <a:off x="630936" y="2807208"/>
            <a:ext cx="3429000" cy="3410712"/>
          </a:xfrm>
          <a:solidFill>
            <a:schemeClr val="accent5">
              <a:lumMod val="20000"/>
              <a:lumOff val="80000"/>
            </a:schemeClr>
          </a:solidFill>
        </p:spPr>
        <p:txBody>
          <a:bodyPr vert="horz" lIns="91440" tIns="45720" rIns="91440" bIns="45720" rtlCol="0" anchor="t">
            <a:normAutofit/>
          </a:bodyPr>
          <a:lstStyle/>
          <a:p>
            <a:r>
              <a:rPr lang="en-US" sz="2200" b="1">
                <a:cs typeface="Calibri"/>
              </a:rPr>
              <a:t>Role of β</a:t>
            </a:r>
            <a:r>
              <a:rPr lang="en-US" sz="2200">
                <a:cs typeface="Calibri"/>
              </a:rPr>
              <a:t>:</a:t>
            </a:r>
          </a:p>
          <a:p>
            <a:pPr marL="0" indent="0">
              <a:buNone/>
            </a:pPr>
            <a:r>
              <a:rPr lang="en-US" sz="2200">
                <a:cs typeface="Calibri"/>
              </a:rPr>
              <a:t>With higher </a:t>
            </a:r>
            <a:r>
              <a:rPr lang="en-US" sz="2200">
                <a:ea typeface="+mn-lt"/>
                <a:cs typeface="+mn-lt"/>
              </a:rPr>
              <a:t>β values the edge weights between high intensity difference pixels will be very small. This would lead to precision errors (rough boundaries), and we won't get good results.</a:t>
            </a:r>
          </a:p>
        </p:txBody>
      </p:sp>
      <p:pic>
        <p:nvPicPr>
          <p:cNvPr id="5" name="Picture 5">
            <a:extLst>
              <a:ext uri="{FF2B5EF4-FFF2-40B4-BE49-F238E27FC236}">
                <a16:creationId xmlns:a16="http://schemas.microsoft.com/office/drawing/2014/main" id="{D08F3AC3-5DE7-4DCF-8DFD-25A1F8ECC8DF}"/>
              </a:ext>
            </a:extLst>
          </p:cNvPr>
          <p:cNvPicPr>
            <a:picLocks noChangeAspect="1"/>
          </p:cNvPicPr>
          <p:nvPr/>
        </p:nvPicPr>
        <p:blipFill>
          <a:blip r:embed="rId2"/>
          <a:stretch>
            <a:fillRect/>
          </a:stretch>
        </p:blipFill>
        <p:spPr>
          <a:xfrm>
            <a:off x="4651332" y="855639"/>
            <a:ext cx="7304761" cy="5365926"/>
          </a:xfrm>
          <a:prstGeom prst="rect">
            <a:avLst/>
          </a:prstGeom>
        </p:spPr>
      </p:pic>
    </p:spTree>
    <p:extLst>
      <p:ext uri="{BB962C8B-B14F-4D97-AF65-F5344CB8AC3E}">
        <p14:creationId xmlns:p14="http://schemas.microsoft.com/office/powerpoint/2010/main" val="376025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mosaic&#10;&#10;Description automatically generated">
            <a:extLst>
              <a:ext uri="{FF2B5EF4-FFF2-40B4-BE49-F238E27FC236}">
                <a16:creationId xmlns:a16="http://schemas.microsoft.com/office/drawing/2014/main" id="{CDF1144B-1D4F-4AFA-BD37-F2D1170E69D4}"/>
              </a:ext>
            </a:extLst>
          </p:cNvPr>
          <p:cNvPicPr>
            <a:picLocks noChangeAspect="1"/>
          </p:cNvPicPr>
          <p:nvPr/>
        </p:nvPicPr>
        <p:blipFill>
          <a:blip r:embed="rId2"/>
          <a:stretch>
            <a:fillRect/>
          </a:stretch>
        </p:blipFill>
        <p:spPr>
          <a:xfrm>
            <a:off x="295275" y="1674813"/>
            <a:ext cx="5762625" cy="4702729"/>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21AFA243-679D-4159-9BEE-8B1761A5419A}"/>
              </a:ext>
            </a:extLst>
          </p:cNvPr>
          <p:cNvPicPr>
            <a:picLocks noChangeAspect="1"/>
          </p:cNvPicPr>
          <p:nvPr/>
        </p:nvPicPr>
        <p:blipFill>
          <a:blip r:embed="rId3"/>
          <a:stretch>
            <a:fillRect/>
          </a:stretch>
        </p:blipFill>
        <p:spPr>
          <a:xfrm>
            <a:off x="6132513" y="1674813"/>
            <a:ext cx="5762625" cy="4702729"/>
          </a:xfrm>
          <a:prstGeom prst="rect">
            <a:avLst/>
          </a:prstGeom>
        </p:spPr>
      </p:pic>
      <p:sp>
        <p:nvSpPr>
          <p:cNvPr id="2" name="Title 1">
            <a:extLst>
              <a:ext uri="{FF2B5EF4-FFF2-40B4-BE49-F238E27FC236}">
                <a16:creationId xmlns:a16="http://schemas.microsoft.com/office/drawing/2014/main" id="{D0C6E275-DD09-4DB8-8AC1-274641EF4A8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Qualitative comparison against other methods</a:t>
            </a:r>
            <a:endParaRPr lang="en-US" sz="3200" kern="1200">
              <a:latin typeface="+mj-lt"/>
              <a:cs typeface="Calibri Light"/>
            </a:endParaRPr>
          </a:p>
        </p:txBody>
      </p:sp>
    </p:spTree>
    <p:extLst>
      <p:ext uri="{BB962C8B-B14F-4D97-AF65-F5344CB8AC3E}">
        <p14:creationId xmlns:p14="http://schemas.microsoft.com/office/powerpoint/2010/main" val="68774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3EF-C965-4ABC-9D82-8BAECC77EB3A}"/>
              </a:ext>
            </a:extLst>
          </p:cNvPr>
          <p:cNvSpPr>
            <a:spLocks noGrp="1"/>
          </p:cNvSpPr>
          <p:nvPr>
            <p:ph type="title"/>
          </p:nvPr>
        </p:nvSpPr>
        <p:spPr>
          <a:xfrm>
            <a:off x="930876" y="272449"/>
            <a:ext cx="10515600" cy="1325563"/>
          </a:xfrm>
        </p:spPr>
        <p:txBody>
          <a:bodyPr/>
          <a:lstStyle/>
          <a:p>
            <a:r>
              <a:rPr lang="en-US">
                <a:cs typeface="Calibri Light"/>
              </a:rPr>
              <a:t>Quantitative results</a:t>
            </a:r>
            <a:endParaRPr lang="en-US"/>
          </a:p>
        </p:txBody>
      </p:sp>
      <p:sp>
        <p:nvSpPr>
          <p:cNvPr id="3" name="Content Placeholder 2">
            <a:extLst>
              <a:ext uri="{FF2B5EF4-FFF2-40B4-BE49-F238E27FC236}">
                <a16:creationId xmlns:a16="http://schemas.microsoft.com/office/drawing/2014/main" id="{DA4888ED-64D2-49C8-B431-10A398673A7B}"/>
              </a:ext>
            </a:extLst>
          </p:cNvPr>
          <p:cNvSpPr>
            <a:spLocks noGrp="1"/>
          </p:cNvSpPr>
          <p:nvPr>
            <p:ph idx="1"/>
          </p:nvPr>
        </p:nvSpPr>
        <p:spPr>
          <a:xfrm>
            <a:off x="745524" y="3545274"/>
            <a:ext cx="10515600" cy="4351338"/>
          </a:xfrm>
        </p:spPr>
        <p:txBody>
          <a:bodyPr vert="horz" lIns="91440" tIns="45720" rIns="91440" bIns="45720" rtlCol="0" anchor="t">
            <a:normAutofit/>
          </a:bodyPr>
          <a:lstStyle/>
          <a:p>
            <a:pPr marL="0" indent="0">
              <a:buNone/>
            </a:pPr>
            <a:br>
              <a:rPr lang="en-US">
                <a:cs typeface="Calibri"/>
              </a:rPr>
            </a:br>
            <a:endParaRPr lang="en-US">
              <a:cs typeface="Calibri"/>
            </a:endParaRPr>
          </a:p>
        </p:txBody>
      </p:sp>
      <p:pic>
        <p:nvPicPr>
          <p:cNvPr id="4" name="Picture 4">
            <a:extLst>
              <a:ext uri="{FF2B5EF4-FFF2-40B4-BE49-F238E27FC236}">
                <a16:creationId xmlns:a16="http://schemas.microsoft.com/office/drawing/2014/main" id="{03437294-ABC4-4A6D-87CB-88D2DB9874F8}"/>
              </a:ext>
            </a:extLst>
          </p:cNvPr>
          <p:cNvPicPr>
            <a:picLocks noChangeAspect="1"/>
          </p:cNvPicPr>
          <p:nvPr/>
        </p:nvPicPr>
        <p:blipFill>
          <a:blip r:embed="rId2"/>
          <a:stretch>
            <a:fillRect/>
          </a:stretch>
        </p:blipFill>
        <p:spPr>
          <a:xfrm>
            <a:off x="4222937" y="3219706"/>
            <a:ext cx="3339122" cy="787217"/>
          </a:xfrm>
          <a:prstGeom prst="rect">
            <a:avLst/>
          </a:prstGeom>
        </p:spPr>
      </p:pic>
      <p:pic>
        <p:nvPicPr>
          <p:cNvPr id="5" name="Picture 5">
            <a:extLst>
              <a:ext uri="{FF2B5EF4-FFF2-40B4-BE49-F238E27FC236}">
                <a16:creationId xmlns:a16="http://schemas.microsoft.com/office/drawing/2014/main" id="{B264046B-15F1-4FB1-85F9-8BEECCFDE5D9}"/>
              </a:ext>
            </a:extLst>
          </p:cNvPr>
          <p:cNvPicPr>
            <a:picLocks noChangeAspect="1"/>
          </p:cNvPicPr>
          <p:nvPr/>
        </p:nvPicPr>
        <p:blipFill>
          <a:blip r:embed="rId3"/>
          <a:stretch>
            <a:fillRect/>
          </a:stretch>
        </p:blipFill>
        <p:spPr>
          <a:xfrm>
            <a:off x="4407559" y="5608960"/>
            <a:ext cx="2743200" cy="1189003"/>
          </a:xfrm>
          <a:prstGeom prst="rect">
            <a:avLst/>
          </a:prstGeom>
        </p:spPr>
      </p:pic>
      <p:sp>
        <p:nvSpPr>
          <p:cNvPr id="6" name="Rectangle: Rounded Corners 5">
            <a:extLst>
              <a:ext uri="{FF2B5EF4-FFF2-40B4-BE49-F238E27FC236}">
                <a16:creationId xmlns:a16="http://schemas.microsoft.com/office/drawing/2014/main" id="{EB6CA1F9-CC4D-47B7-89D6-76D6334E6D49}"/>
              </a:ext>
            </a:extLst>
          </p:cNvPr>
          <p:cNvSpPr/>
          <p:nvPr/>
        </p:nvSpPr>
        <p:spPr>
          <a:xfrm>
            <a:off x="963826" y="1540474"/>
            <a:ext cx="9535296" cy="41189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Undersegmentation Error (UE) </a:t>
            </a:r>
          </a:p>
        </p:txBody>
      </p:sp>
      <p:sp>
        <p:nvSpPr>
          <p:cNvPr id="7" name="Rectangle: Rounded Corners 6">
            <a:extLst>
              <a:ext uri="{FF2B5EF4-FFF2-40B4-BE49-F238E27FC236}">
                <a16:creationId xmlns:a16="http://schemas.microsoft.com/office/drawing/2014/main" id="{BB8AB13C-0CEF-43D5-AF04-E9450C40DB35}"/>
              </a:ext>
            </a:extLst>
          </p:cNvPr>
          <p:cNvSpPr/>
          <p:nvPr/>
        </p:nvSpPr>
        <p:spPr>
          <a:xfrm>
            <a:off x="962539" y="1951080"/>
            <a:ext cx="9535295" cy="112240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mn-lt"/>
                <a:cs typeface="+mn-lt"/>
              </a:rPr>
              <a:t> It occurs when two superpixels belonging to different objects (semantically) are labelled as the same superpixel. We use the ground-truth segmentation to evaluate it.</a:t>
            </a:r>
            <a:br>
              <a:rPr lang="en-US" b="1">
                <a:solidFill>
                  <a:schemeClr val="tx1"/>
                </a:solidFill>
                <a:ea typeface="+mn-lt"/>
                <a:cs typeface="+mn-lt"/>
              </a:rPr>
            </a:br>
            <a:endParaRPr lang="en-US" b="1">
              <a:solidFill>
                <a:schemeClr val="tx1"/>
              </a:solidFill>
              <a:ea typeface="+mn-lt"/>
              <a:cs typeface="+mn-lt"/>
            </a:endParaRPr>
          </a:p>
        </p:txBody>
      </p:sp>
      <p:sp>
        <p:nvSpPr>
          <p:cNvPr id="8" name="Rectangle: Rounded Corners 7">
            <a:extLst>
              <a:ext uri="{FF2B5EF4-FFF2-40B4-BE49-F238E27FC236}">
                <a16:creationId xmlns:a16="http://schemas.microsoft.com/office/drawing/2014/main" id="{DF47CFC1-9581-438E-8479-75C27790096B}"/>
              </a:ext>
            </a:extLst>
          </p:cNvPr>
          <p:cNvSpPr/>
          <p:nvPr/>
        </p:nvSpPr>
        <p:spPr>
          <a:xfrm>
            <a:off x="961252" y="4101927"/>
            <a:ext cx="9535296" cy="44278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cs typeface="Calibri"/>
              </a:rPr>
              <a:t>Achievable Segmentation Accuracy (ASA)</a:t>
            </a:r>
          </a:p>
        </p:txBody>
      </p:sp>
      <p:sp>
        <p:nvSpPr>
          <p:cNvPr id="9" name="Rectangle: Rounded Corners 8">
            <a:extLst>
              <a:ext uri="{FF2B5EF4-FFF2-40B4-BE49-F238E27FC236}">
                <a16:creationId xmlns:a16="http://schemas.microsoft.com/office/drawing/2014/main" id="{61E088E8-B93B-4B89-A1AF-FBDBB43E3538}"/>
              </a:ext>
            </a:extLst>
          </p:cNvPr>
          <p:cNvSpPr/>
          <p:nvPr/>
        </p:nvSpPr>
        <p:spPr>
          <a:xfrm>
            <a:off x="929072" y="4543424"/>
            <a:ext cx="9566188" cy="916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u="none" strike="noStrike">
                <a:solidFill>
                  <a:schemeClr val="bg1"/>
                </a:solidFill>
                <a:latin typeface="Calibri"/>
                <a:ea typeface="Arial"/>
                <a:cs typeface="Arial"/>
              </a:rPr>
              <a:t>It is the overlap of the ground-truth segmentation with the achieved segmentation.</a:t>
            </a:r>
            <a:r>
              <a:rPr lang="en-US" b="1" i="0">
                <a:solidFill>
                  <a:schemeClr val="bg1"/>
                </a:solidFill>
                <a:latin typeface="Calibri"/>
                <a:ea typeface="Arial"/>
                <a:cs typeface="Arial"/>
              </a:rPr>
              <a:t>​</a:t>
            </a:r>
            <a:endParaRPr lang="en-US" b="1">
              <a:solidFill>
                <a:schemeClr val="bg1"/>
              </a:solidFill>
              <a:cs typeface="Calibri"/>
            </a:endParaRPr>
          </a:p>
        </p:txBody>
      </p:sp>
    </p:spTree>
    <p:extLst>
      <p:ext uri="{BB962C8B-B14F-4D97-AF65-F5344CB8AC3E}">
        <p14:creationId xmlns:p14="http://schemas.microsoft.com/office/powerpoint/2010/main" val="1545656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4D17-D416-4F1E-98F9-8B3D04980864}"/>
              </a:ext>
            </a:extLst>
          </p:cNvPr>
          <p:cNvSpPr>
            <a:spLocks noGrp="1"/>
          </p:cNvSpPr>
          <p:nvPr>
            <p:ph type="title"/>
          </p:nvPr>
        </p:nvSpPr>
        <p:spPr>
          <a:xfrm>
            <a:off x="992659" y="231260"/>
            <a:ext cx="10515600" cy="1325563"/>
          </a:xfrm>
        </p:spPr>
        <p:txBody>
          <a:bodyPr/>
          <a:lstStyle/>
          <a:p>
            <a:r>
              <a:rPr lang="en-US">
                <a:cs typeface="Calibri Light"/>
              </a:rPr>
              <a:t>Quantitative comparisons</a:t>
            </a:r>
            <a:endParaRPr lang="en-US"/>
          </a:p>
        </p:txBody>
      </p:sp>
      <p:graphicFrame>
        <p:nvGraphicFramePr>
          <p:cNvPr id="5" name="Table 5">
            <a:extLst>
              <a:ext uri="{FF2B5EF4-FFF2-40B4-BE49-F238E27FC236}">
                <a16:creationId xmlns:a16="http://schemas.microsoft.com/office/drawing/2014/main" id="{001FA6BE-93CA-4BB0-906D-7370FE381989}"/>
              </a:ext>
            </a:extLst>
          </p:cNvPr>
          <p:cNvGraphicFramePr>
            <a:graphicFrameLocks noGrp="1"/>
          </p:cNvGraphicFramePr>
          <p:nvPr>
            <p:ph idx="1"/>
            <p:extLst>
              <p:ext uri="{D42A27DB-BD31-4B8C-83A1-F6EECF244321}">
                <p14:modId xmlns:p14="http://schemas.microsoft.com/office/powerpoint/2010/main" val="3614366573"/>
              </p:ext>
            </p:extLst>
          </p:nvPr>
        </p:nvGraphicFramePr>
        <p:xfrm>
          <a:off x="1520589" y="2430685"/>
          <a:ext cx="8505498" cy="4120566"/>
        </p:xfrm>
        <a:graphic>
          <a:graphicData uri="http://schemas.openxmlformats.org/drawingml/2006/table">
            <a:tbl>
              <a:tblPr firstRow="1" bandRow="1">
                <a:tableStyleId>{ED083AE6-46FA-4A59-8FB0-9F97EB10719F}</a:tableStyleId>
              </a:tblPr>
              <a:tblGrid>
                <a:gridCol w="2835166">
                  <a:extLst>
                    <a:ext uri="{9D8B030D-6E8A-4147-A177-3AD203B41FA5}">
                      <a16:colId xmlns:a16="http://schemas.microsoft.com/office/drawing/2014/main" val="4059102866"/>
                    </a:ext>
                  </a:extLst>
                </a:gridCol>
                <a:gridCol w="2835166">
                  <a:extLst>
                    <a:ext uri="{9D8B030D-6E8A-4147-A177-3AD203B41FA5}">
                      <a16:colId xmlns:a16="http://schemas.microsoft.com/office/drawing/2014/main" val="3514279504"/>
                    </a:ext>
                  </a:extLst>
                </a:gridCol>
                <a:gridCol w="2835166">
                  <a:extLst>
                    <a:ext uri="{9D8B030D-6E8A-4147-A177-3AD203B41FA5}">
                      <a16:colId xmlns:a16="http://schemas.microsoft.com/office/drawing/2014/main" val="4080038241"/>
                    </a:ext>
                  </a:extLst>
                </a:gridCol>
              </a:tblGrid>
              <a:tr h="686761">
                <a:tc>
                  <a:txBody>
                    <a:bodyPr/>
                    <a:lstStyle/>
                    <a:p>
                      <a:r>
                        <a:rPr lang="en-US"/>
                        <a:t>Algorithm</a:t>
                      </a:r>
                    </a:p>
                  </a:txBody>
                  <a:tcPr/>
                </a:tc>
                <a:tc>
                  <a:txBody>
                    <a:bodyPr/>
                    <a:lstStyle/>
                    <a:p>
                      <a:r>
                        <a:rPr lang="en-US"/>
                        <a:t>UE</a:t>
                      </a:r>
                    </a:p>
                    <a:p>
                      <a:pPr lvl="0">
                        <a:buNone/>
                      </a:pPr>
                      <a:r>
                        <a:rPr lang="en-US"/>
                        <a:t>(Lower is better)</a:t>
                      </a:r>
                    </a:p>
                  </a:txBody>
                  <a:tcPr/>
                </a:tc>
                <a:tc>
                  <a:txBody>
                    <a:bodyPr/>
                    <a:lstStyle/>
                    <a:p>
                      <a:r>
                        <a:rPr lang="en-US"/>
                        <a:t>ASA</a:t>
                      </a:r>
                    </a:p>
                    <a:p>
                      <a:pPr lvl="0">
                        <a:buNone/>
                      </a:pPr>
                      <a:r>
                        <a:rPr lang="en-US"/>
                        <a:t>(Higher is better)</a:t>
                      </a:r>
                    </a:p>
                  </a:txBody>
                  <a:tcPr/>
                </a:tc>
                <a:extLst>
                  <a:ext uri="{0D108BD9-81ED-4DB2-BD59-A6C34878D82A}">
                    <a16:rowId xmlns:a16="http://schemas.microsoft.com/office/drawing/2014/main" val="1330276793"/>
                  </a:ext>
                </a:extLst>
              </a:tr>
              <a:tr h="686761">
                <a:tc>
                  <a:txBody>
                    <a:bodyPr/>
                    <a:lstStyle/>
                    <a:p>
                      <a:r>
                        <a:rPr lang="en-US"/>
                        <a:t>LRW (Lazy Random Walks)</a:t>
                      </a:r>
                    </a:p>
                  </a:txBody>
                  <a:tcPr/>
                </a:tc>
                <a:tc>
                  <a:txBody>
                    <a:bodyPr/>
                    <a:lstStyle/>
                    <a:p>
                      <a:pPr lvl="0">
                        <a:buNone/>
                      </a:pPr>
                      <a:r>
                        <a:rPr lang="en-US" sz="1800" b="1" u="none" strike="noStrike" noProof="0"/>
                        <a:t>0.16</a:t>
                      </a:r>
                      <a:endParaRPr lang="en-US" b="1"/>
                    </a:p>
                  </a:txBody>
                  <a:tcPr/>
                </a:tc>
                <a:tc>
                  <a:txBody>
                    <a:bodyPr/>
                    <a:lstStyle/>
                    <a:p>
                      <a:r>
                        <a:rPr lang="en-US" b="1"/>
                        <a:t>0.82</a:t>
                      </a:r>
                    </a:p>
                  </a:txBody>
                  <a:tcPr/>
                </a:tc>
                <a:extLst>
                  <a:ext uri="{0D108BD9-81ED-4DB2-BD59-A6C34878D82A}">
                    <a16:rowId xmlns:a16="http://schemas.microsoft.com/office/drawing/2014/main" val="3074198716"/>
                  </a:ext>
                </a:extLst>
              </a:tr>
              <a:tr h="686761">
                <a:tc>
                  <a:txBody>
                    <a:bodyPr/>
                    <a:lstStyle/>
                    <a:p>
                      <a:r>
                        <a:rPr lang="en-US"/>
                        <a:t>SLIC (</a:t>
                      </a:r>
                      <a:r>
                        <a:rPr lang="en-US" sz="1800" u="none" strike="noStrike" noProof="0"/>
                        <a:t>Simple Linear Iterative Clustering)</a:t>
                      </a:r>
                      <a:endParaRPr lang="en-US"/>
                    </a:p>
                  </a:txBody>
                  <a:tcPr/>
                </a:tc>
                <a:tc>
                  <a:txBody>
                    <a:bodyPr/>
                    <a:lstStyle/>
                    <a:p>
                      <a:pPr lvl="0">
                        <a:buNone/>
                      </a:pPr>
                      <a:r>
                        <a:rPr lang="en-US" sz="1800" b="1" u="none" strike="noStrike" noProof="0">
                          <a:solidFill>
                            <a:srgbClr val="C00000"/>
                          </a:solidFill>
                        </a:rPr>
                        <a:t>0.19</a:t>
                      </a:r>
                      <a:endParaRPr lang="en-US" b="1">
                        <a:solidFill>
                          <a:srgbClr val="C00000"/>
                        </a:solidFill>
                      </a:endParaRPr>
                    </a:p>
                  </a:txBody>
                  <a:tcPr/>
                </a:tc>
                <a:tc>
                  <a:txBody>
                    <a:bodyPr/>
                    <a:lstStyle/>
                    <a:p>
                      <a:r>
                        <a:rPr lang="en-US" b="1">
                          <a:solidFill>
                            <a:srgbClr val="C00000"/>
                          </a:solidFill>
                        </a:rPr>
                        <a:t>0.80</a:t>
                      </a:r>
                    </a:p>
                  </a:txBody>
                  <a:tcPr/>
                </a:tc>
                <a:extLst>
                  <a:ext uri="{0D108BD9-81ED-4DB2-BD59-A6C34878D82A}">
                    <a16:rowId xmlns:a16="http://schemas.microsoft.com/office/drawing/2014/main" val="772917331"/>
                  </a:ext>
                </a:extLst>
              </a:tr>
              <a:tr h="686761">
                <a:tc>
                  <a:txBody>
                    <a:bodyPr/>
                    <a:lstStyle/>
                    <a:p>
                      <a:r>
                        <a:rPr lang="en-US"/>
                        <a:t>RW (Random Walk)</a:t>
                      </a:r>
                    </a:p>
                  </a:txBody>
                  <a:tcPr/>
                </a:tc>
                <a:tc>
                  <a:txBody>
                    <a:bodyPr/>
                    <a:lstStyle/>
                    <a:p>
                      <a:pPr lvl="0">
                        <a:buNone/>
                      </a:pPr>
                      <a:r>
                        <a:rPr lang="en-US" sz="1800" b="1" u="none" strike="noStrike" noProof="0">
                          <a:solidFill>
                            <a:srgbClr val="C00000"/>
                          </a:solidFill>
                        </a:rPr>
                        <a:t>0.17</a:t>
                      </a:r>
                      <a:endParaRPr lang="en-US" b="1">
                        <a:solidFill>
                          <a:srgbClr val="C00000"/>
                        </a:solidFill>
                      </a:endParaRPr>
                    </a:p>
                  </a:txBody>
                  <a:tcPr/>
                </a:tc>
                <a:tc>
                  <a:txBody>
                    <a:bodyPr/>
                    <a:lstStyle/>
                    <a:p>
                      <a:r>
                        <a:rPr lang="en-US" b="1">
                          <a:solidFill>
                            <a:srgbClr val="C00000"/>
                          </a:solidFill>
                        </a:rPr>
                        <a:t>0.80</a:t>
                      </a:r>
                    </a:p>
                  </a:txBody>
                  <a:tcPr/>
                </a:tc>
                <a:extLst>
                  <a:ext uri="{0D108BD9-81ED-4DB2-BD59-A6C34878D82A}">
                    <a16:rowId xmlns:a16="http://schemas.microsoft.com/office/drawing/2014/main" val="1635975307"/>
                  </a:ext>
                </a:extLst>
              </a:tr>
              <a:tr h="686761">
                <a:tc>
                  <a:txBody>
                    <a:bodyPr/>
                    <a:lstStyle/>
                    <a:p>
                      <a:r>
                        <a:rPr lang="en-US"/>
                        <a:t>QUICKSHIFT</a:t>
                      </a:r>
                    </a:p>
                  </a:txBody>
                  <a:tcPr/>
                </a:tc>
                <a:tc>
                  <a:txBody>
                    <a:bodyPr/>
                    <a:lstStyle/>
                    <a:p>
                      <a:pPr lvl="0">
                        <a:buNone/>
                      </a:pPr>
                      <a:r>
                        <a:rPr lang="en-US" sz="1800" b="1" u="none" strike="noStrike" noProof="0">
                          <a:solidFill>
                            <a:schemeClr val="accent6"/>
                          </a:solidFill>
                        </a:rPr>
                        <a:t>0.10</a:t>
                      </a:r>
                      <a:endParaRPr lang="en-US" b="1">
                        <a:solidFill>
                          <a:schemeClr val="accent6"/>
                        </a:solidFill>
                      </a:endParaRPr>
                    </a:p>
                  </a:txBody>
                  <a:tcPr/>
                </a:tc>
                <a:tc>
                  <a:txBody>
                    <a:bodyPr/>
                    <a:lstStyle/>
                    <a:p>
                      <a:r>
                        <a:rPr lang="en-US" b="1">
                          <a:solidFill>
                            <a:schemeClr val="accent6"/>
                          </a:solidFill>
                        </a:rPr>
                        <a:t>0.89</a:t>
                      </a:r>
                    </a:p>
                  </a:txBody>
                  <a:tcPr/>
                </a:tc>
                <a:extLst>
                  <a:ext uri="{0D108BD9-81ED-4DB2-BD59-A6C34878D82A}">
                    <a16:rowId xmlns:a16="http://schemas.microsoft.com/office/drawing/2014/main" val="1839656358"/>
                  </a:ext>
                </a:extLst>
              </a:tr>
              <a:tr h="686761">
                <a:tc>
                  <a:txBody>
                    <a:bodyPr/>
                    <a:lstStyle/>
                    <a:p>
                      <a:r>
                        <a:rPr lang="en-US"/>
                        <a:t>WATERSHED</a:t>
                      </a:r>
                    </a:p>
                  </a:txBody>
                  <a:tcPr/>
                </a:tc>
                <a:tc>
                  <a:txBody>
                    <a:bodyPr/>
                    <a:lstStyle/>
                    <a:p>
                      <a:r>
                        <a:rPr lang="en-US" b="1">
                          <a:solidFill>
                            <a:schemeClr val="accent6"/>
                          </a:solidFill>
                        </a:rPr>
                        <a:t>0.09</a:t>
                      </a:r>
                    </a:p>
                  </a:txBody>
                  <a:tcPr/>
                </a:tc>
                <a:tc>
                  <a:txBody>
                    <a:bodyPr/>
                    <a:lstStyle/>
                    <a:p>
                      <a:r>
                        <a:rPr lang="en-US" b="1">
                          <a:solidFill>
                            <a:schemeClr val="accent6"/>
                          </a:solidFill>
                        </a:rPr>
                        <a:t>0.89</a:t>
                      </a:r>
                    </a:p>
                  </a:txBody>
                  <a:tcPr/>
                </a:tc>
                <a:extLst>
                  <a:ext uri="{0D108BD9-81ED-4DB2-BD59-A6C34878D82A}">
                    <a16:rowId xmlns:a16="http://schemas.microsoft.com/office/drawing/2014/main" val="3010510354"/>
                  </a:ext>
                </a:extLst>
              </a:tr>
            </a:tbl>
          </a:graphicData>
        </a:graphic>
      </p:graphicFrame>
      <p:sp>
        <p:nvSpPr>
          <p:cNvPr id="6" name="TextBox 5">
            <a:extLst>
              <a:ext uri="{FF2B5EF4-FFF2-40B4-BE49-F238E27FC236}">
                <a16:creationId xmlns:a16="http://schemas.microsoft.com/office/drawing/2014/main" id="{37075501-489A-4A03-842B-0A7AE6758A00}"/>
              </a:ext>
            </a:extLst>
          </p:cNvPr>
          <p:cNvSpPr txBox="1"/>
          <p:nvPr/>
        </p:nvSpPr>
        <p:spPr>
          <a:xfrm>
            <a:off x="1151238" y="1377777"/>
            <a:ext cx="10414686" cy="923330"/>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following results were obtained on averaging the </a:t>
            </a:r>
            <a:r>
              <a:rPr lang="en-US" err="1">
                <a:cs typeface="Calibri"/>
              </a:rPr>
              <a:t>UnderSegmentation</a:t>
            </a:r>
            <a:r>
              <a:rPr lang="en-US">
                <a:cs typeface="Calibri"/>
              </a:rPr>
              <a:t> Error (UE) and Achievable Segmentation Accuracy (ASA) over 300 images from the BSDS300 dataset against the corresponding human labelled ground truth segmentation. </a:t>
            </a:r>
          </a:p>
        </p:txBody>
      </p:sp>
    </p:spTree>
    <p:extLst>
      <p:ext uri="{BB962C8B-B14F-4D97-AF65-F5344CB8AC3E}">
        <p14:creationId xmlns:p14="http://schemas.microsoft.com/office/powerpoint/2010/main" val="324619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7AC2269-9A6D-404D-B4D6-ECC07460B5F4}"/>
              </a:ext>
            </a:extLst>
          </p:cNvPr>
          <p:cNvSpPr/>
          <p:nvPr/>
        </p:nvSpPr>
        <p:spPr>
          <a:xfrm>
            <a:off x="841420" y="4281151"/>
            <a:ext cx="2210872" cy="429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F8A57D6-0AB6-40B2-91B4-17D0CE95FA55}"/>
              </a:ext>
            </a:extLst>
          </p:cNvPr>
          <p:cNvSpPr/>
          <p:nvPr/>
        </p:nvSpPr>
        <p:spPr>
          <a:xfrm>
            <a:off x="841420" y="3003997"/>
            <a:ext cx="5859886" cy="429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0688654-1300-4F43-8032-AE7E945C9715}"/>
              </a:ext>
            </a:extLst>
          </p:cNvPr>
          <p:cNvSpPr/>
          <p:nvPr/>
        </p:nvSpPr>
        <p:spPr>
          <a:xfrm>
            <a:off x="841420" y="1705377"/>
            <a:ext cx="1910365" cy="429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8B9A3-1DEC-4B8D-AC60-1EEF6B496326}"/>
              </a:ext>
            </a:extLst>
          </p:cNvPr>
          <p:cNvSpPr>
            <a:spLocks noGrp="1"/>
          </p:cNvSpPr>
          <p:nvPr>
            <p:ph type="title"/>
          </p:nvPr>
        </p:nvSpPr>
        <p:spPr/>
        <p:txBody>
          <a:bodyPr/>
          <a:lstStyle/>
          <a:p>
            <a:r>
              <a:rPr lang="en-US">
                <a:cs typeface="Calibri Light"/>
              </a:rPr>
              <a:t>Related work</a:t>
            </a:r>
            <a:endParaRPr lang="en-US"/>
          </a:p>
        </p:txBody>
      </p:sp>
      <p:sp>
        <p:nvSpPr>
          <p:cNvPr id="3" name="Content Placeholder 2">
            <a:extLst>
              <a:ext uri="{FF2B5EF4-FFF2-40B4-BE49-F238E27FC236}">
                <a16:creationId xmlns:a16="http://schemas.microsoft.com/office/drawing/2014/main" id="{67353DF1-51CC-4FEC-8DC7-4FA8A2B0D4C8}"/>
              </a:ext>
            </a:extLst>
          </p:cNvPr>
          <p:cNvSpPr>
            <a:spLocks noGrp="1"/>
          </p:cNvSpPr>
          <p:nvPr>
            <p:ph idx="1"/>
          </p:nvPr>
        </p:nvSpPr>
        <p:spPr>
          <a:xfrm>
            <a:off x="838200" y="1700935"/>
            <a:ext cx="10515600" cy="4476028"/>
          </a:xfrm>
        </p:spPr>
        <p:txBody>
          <a:bodyPr vert="horz" lIns="91440" tIns="45720" rIns="91440" bIns="45720" rtlCol="0" anchor="t">
            <a:normAutofit/>
          </a:bodyPr>
          <a:lstStyle/>
          <a:p>
            <a:pPr marL="0" indent="0">
              <a:buNone/>
            </a:pPr>
            <a:r>
              <a:rPr lang="en-US" b="1" err="1">
                <a:solidFill>
                  <a:schemeClr val="bg1"/>
                </a:solidFill>
                <a:ea typeface="+mn-lt"/>
                <a:cs typeface="+mn-lt"/>
              </a:rPr>
              <a:t>Turbopixels</a:t>
            </a:r>
            <a:r>
              <a:rPr lang="en-US" b="1">
                <a:solidFill>
                  <a:schemeClr val="bg1"/>
                </a:solidFill>
                <a:ea typeface="+mn-lt"/>
                <a:cs typeface="+mn-lt"/>
              </a:rPr>
              <a:t>:</a:t>
            </a:r>
            <a:r>
              <a:rPr lang="en-US">
                <a:ea typeface="+mn-lt"/>
                <a:cs typeface="+mn-lt"/>
              </a:rPr>
              <a:t> a geometric-flow-based algorithm where each </a:t>
            </a:r>
            <a:r>
              <a:rPr lang="en-US" err="1">
                <a:ea typeface="+mn-lt"/>
                <a:cs typeface="+mn-lt"/>
              </a:rPr>
              <a:t>superpixel</a:t>
            </a:r>
            <a:r>
              <a:rPr lang="en-US">
                <a:ea typeface="+mn-lt"/>
                <a:cs typeface="+mn-lt"/>
              </a:rPr>
              <a:t> is grown by the means of an evolving contour after selecting initial </a:t>
            </a:r>
            <a:r>
              <a:rPr lang="en-US" err="1">
                <a:ea typeface="+mn-lt"/>
                <a:cs typeface="+mn-lt"/>
              </a:rPr>
              <a:t>superpixel</a:t>
            </a:r>
            <a:r>
              <a:rPr lang="en-US">
                <a:ea typeface="+mn-lt"/>
                <a:cs typeface="+mn-lt"/>
              </a:rPr>
              <a:t> centers</a:t>
            </a:r>
          </a:p>
          <a:p>
            <a:pPr marL="0" indent="0">
              <a:buNone/>
            </a:pPr>
            <a:r>
              <a:rPr lang="en-US" b="1">
                <a:solidFill>
                  <a:schemeClr val="bg1"/>
                </a:solidFill>
                <a:ea typeface="+mn-lt"/>
                <a:cs typeface="+mn-lt"/>
              </a:rPr>
              <a:t>Simple Linear Iterative Clustering(SLIC):</a:t>
            </a:r>
            <a:r>
              <a:rPr lang="en-US" b="1">
                <a:ea typeface="+mn-lt"/>
                <a:cs typeface="+mn-lt"/>
              </a:rPr>
              <a:t> </a:t>
            </a:r>
            <a:r>
              <a:rPr lang="en-US">
                <a:ea typeface="+mn-lt"/>
                <a:cs typeface="+mn-lt"/>
              </a:rPr>
              <a:t>Adopts segmentation of an image based on a simple k-means clustering approach. It divides the image in k </a:t>
            </a:r>
            <a:r>
              <a:rPr lang="en-US" err="1">
                <a:ea typeface="+mn-lt"/>
                <a:cs typeface="+mn-lt"/>
              </a:rPr>
              <a:t>superpixels</a:t>
            </a:r>
            <a:r>
              <a:rPr lang="en-US">
                <a:ea typeface="+mn-lt"/>
                <a:cs typeface="+mn-lt"/>
              </a:rPr>
              <a:t> which results in very irregular boundaries.</a:t>
            </a:r>
          </a:p>
          <a:p>
            <a:pPr marL="0" indent="0">
              <a:buNone/>
            </a:pPr>
            <a:r>
              <a:rPr lang="en-US" b="1">
                <a:solidFill>
                  <a:schemeClr val="bg1"/>
                </a:solidFill>
                <a:cs typeface="Calibri"/>
              </a:rPr>
              <a:t>Random walk:</a:t>
            </a:r>
            <a:r>
              <a:rPr lang="en-US" b="1">
                <a:cs typeface="Calibri"/>
              </a:rPr>
              <a:t> </a:t>
            </a:r>
            <a:r>
              <a:rPr lang="en-US">
                <a:cs typeface="Calibri"/>
              </a:rPr>
              <a:t>This algorithm leverages random walks for image segmentation. Assuming that a particular cell is labelled, this algorithm calculates the probability of reaching an unlabeled cell starting from a labelled cell. Backbone of our project.</a:t>
            </a:r>
          </a:p>
          <a:p>
            <a:pPr marL="0" indent="0">
              <a:buNone/>
            </a:pPr>
            <a:endParaRPr lang="en-US">
              <a:cs typeface="Calibri"/>
            </a:endParaRPr>
          </a:p>
        </p:txBody>
      </p:sp>
    </p:spTree>
    <p:extLst>
      <p:ext uri="{BB962C8B-B14F-4D97-AF65-F5344CB8AC3E}">
        <p14:creationId xmlns:p14="http://schemas.microsoft.com/office/powerpoint/2010/main" val="1321727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8E52-58C2-4CB1-9D2E-DC184F04FD54}"/>
              </a:ext>
            </a:extLst>
          </p:cNvPr>
          <p:cNvSpPr>
            <a:spLocks noGrp="1"/>
          </p:cNvSpPr>
          <p:nvPr>
            <p:ph type="title"/>
          </p:nvPr>
        </p:nvSpPr>
        <p:spPr/>
        <p:txBody>
          <a:bodyPr/>
          <a:lstStyle/>
          <a:p>
            <a:r>
              <a:rPr lang="en-US">
                <a:cs typeface="Calibri Light"/>
              </a:rPr>
              <a:t>Building the GUI + Features</a:t>
            </a:r>
            <a:endParaRPr lang="en-US"/>
          </a:p>
        </p:txBody>
      </p:sp>
      <p:sp>
        <p:nvSpPr>
          <p:cNvPr id="3" name="Content Placeholder 2">
            <a:extLst>
              <a:ext uri="{FF2B5EF4-FFF2-40B4-BE49-F238E27FC236}">
                <a16:creationId xmlns:a16="http://schemas.microsoft.com/office/drawing/2014/main" id="{3ABA2AE3-F2E3-43A2-B2DF-6817A83A3B10}"/>
              </a:ext>
            </a:extLst>
          </p:cNvPr>
          <p:cNvSpPr>
            <a:spLocks noGrp="1"/>
          </p:cNvSpPr>
          <p:nvPr>
            <p:ph idx="1"/>
          </p:nvPr>
        </p:nvSpPr>
        <p:spPr/>
        <p:txBody>
          <a:bodyPr vert="horz" lIns="91440" tIns="45720" rIns="91440" bIns="45720" rtlCol="0" anchor="t">
            <a:normAutofit/>
          </a:bodyPr>
          <a:lstStyle/>
          <a:p>
            <a:r>
              <a:rPr lang="en-US">
                <a:cs typeface="Calibri"/>
              </a:rPr>
              <a:t>We used the tkinter library in Python to build a GUI.</a:t>
            </a:r>
          </a:p>
          <a:p>
            <a:r>
              <a:rPr lang="en-US">
                <a:cs typeface="Calibri"/>
              </a:rPr>
              <a:t>Features provided:</a:t>
            </a:r>
          </a:p>
        </p:txBody>
      </p:sp>
      <p:graphicFrame>
        <p:nvGraphicFramePr>
          <p:cNvPr id="7" name="Diagram 7">
            <a:extLst>
              <a:ext uri="{FF2B5EF4-FFF2-40B4-BE49-F238E27FC236}">
                <a16:creationId xmlns:a16="http://schemas.microsoft.com/office/drawing/2014/main" id="{000B4586-9770-43CE-B30D-B84823EA5F24}"/>
              </a:ext>
            </a:extLst>
          </p:cNvPr>
          <p:cNvGraphicFramePr/>
          <p:nvPr>
            <p:extLst>
              <p:ext uri="{D42A27DB-BD31-4B8C-83A1-F6EECF244321}">
                <p14:modId xmlns:p14="http://schemas.microsoft.com/office/powerpoint/2010/main" val="1026762683"/>
              </p:ext>
            </p:extLst>
          </p:nvPr>
        </p:nvGraphicFramePr>
        <p:xfrm>
          <a:off x="329513" y="3072714"/>
          <a:ext cx="11409405"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85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1B14-E6D0-4061-8A74-59CA32DB8506}"/>
              </a:ext>
            </a:extLst>
          </p:cNvPr>
          <p:cNvSpPr>
            <a:spLocks noGrp="1"/>
          </p:cNvSpPr>
          <p:nvPr>
            <p:ph type="title"/>
          </p:nvPr>
        </p:nvSpPr>
        <p:spPr>
          <a:xfrm>
            <a:off x="1268046" y="-84260"/>
            <a:ext cx="10515600" cy="1325563"/>
          </a:xfrm>
        </p:spPr>
        <p:txBody>
          <a:bodyPr/>
          <a:lstStyle/>
          <a:p>
            <a:r>
              <a:rPr lang="en-US">
                <a:cs typeface="Calibri Light"/>
              </a:rPr>
              <a:t>Screenshot of GUI</a:t>
            </a:r>
            <a:endParaRPr lang="en-US"/>
          </a:p>
        </p:txBody>
      </p:sp>
      <p:pic>
        <p:nvPicPr>
          <p:cNvPr id="4" name="Picture 4" descr="A picture containing text&#10;&#10;Description automatically generated">
            <a:extLst>
              <a:ext uri="{FF2B5EF4-FFF2-40B4-BE49-F238E27FC236}">
                <a16:creationId xmlns:a16="http://schemas.microsoft.com/office/drawing/2014/main" id="{1F906D30-A4DF-49CD-BBB1-EC54E1CF7639}"/>
              </a:ext>
            </a:extLst>
          </p:cNvPr>
          <p:cNvPicPr>
            <a:picLocks noGrp="1" noChangeAspect="1"/>
          </p:cNvPicPr>
          <p:nvPr>
            <p:ph idx="1"/>
          </p:nvPr>
        </p:nvPicPr>
        <p:blipFill>
          <a:blip r:embed="rId2"/>
          <a:stretch>
            <a:fillRect/>
          </a:stretch>
        </p:blipFill>
        <p:spPr>
          <a:xfrm>
            <a:off x="860453" y="1092933"/>
            <a:ext cx="10324556" cy="5767875"/>
          </a:xfrm>
        </p:spPr>
      </p:pic>
    </p:spTree>
    <p:extLst>
      <p:ext uri="{BB962C8B-B14F-4D97-AF65-F5344CB8AC3E}">
        <p14:creationId xmlns:p14="http://schemas.microsoft.com/office/powerpoint/2010/main" val="3765693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amera lens">
            <a:extLst>
              <a:ext uri="{FF2B5EF4-FFF2-40B4-BE49-F238E27FC236}">
                <a16:creationId xmlns:a16="http://schemas.microsoft.com/office/drawing/2014/main" id="{EAAAB81B-EA05-4417-B965-77042122D1B3}"/>
              </a:ext>
            </a:extLst>
          </p:cNvPr>
          <p:cNvPicPr>
            <a:picLocks noChangeAspect="1"/>
          </p:cNvPicPr>
          <p:nvPr/>
        </p:nvPicPr>
        <p:blipFill rotWithShape="1">
          <a:blip r:embed="rId2"/>
          <a:srcRect t="6222" r="-2" b="938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76139EE0-F356-4510-B0BD-214CD1CB2BF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Live Demo</a:t>
            </a:r>
          </a:p>
        </p:txBody>
      </p:sp>
    </p:spTree>
    <p:extLst>
      <p:ext uri="{BB962C8B-B14F-4D97-AF65-F5344CB8AC3E}">
        <p14:creationId xmlns:p14="http://schemas.microsoft.com/office/powerpoint/2010/main" val="136192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74988-6526-4F0C-848D-E1F904F7BF2F}"/>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Thank You</a:t>
            </a:r>
          </a:p>
        </p:txBody>
      </p:sp>
    </p:spTree>
    <p:extLst>
      <p:ext uri="{BB962C8B-B14F-4D97-AF65-F5344CB8AC3E}">
        <p14:creationId xmlns:p14="http://schemas.microsoft.com/office/powerpoint/2010/main" val="16782875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8A09-A298-47AF-BFD2-E39A646C7CDA}"/>
              </a:ext>
            </a:extLst>
          </p:cNvPr>
          <p:cNvSpPr>
            <a:spLocks noGrp="1"/>
          </p:cNvSpPr>
          <p:nvPr>
            <p:ph type="title"/>
          </p:nvPr>
        </p:nvSpPr>
        <p:spPr/>
        <p:txBody>
          <a:bodyPr/>
          <a:lstStyle/>
          <a:p>
            <a:r>
              <a:rPr lang="en-US">
                <a:cs typeface="Calibri Light"/>
              </a:rPr>
              <a:t>Algorithm flowchart</a:t>
            </a:r>
            <a:endParaRPr lang="en-US"/>
          </a:p>
        </p:txBody>
      </p:sp>
      <p:pic>
        <p:nvPicPr>
          <p:cNvPr id="6" name="Picture 6" descr="Diagram&#10;&#10;Description automatically generated">
            <a:extLst>
              <a:ext uri="{FF2B5EF4-FFF2-40B4-BE49-F238E27FC236}">
                <a16:creationId xmlns:a16="http://schemas.microsoft.com/office/drawing/2014/main" id="{093F102B-469F-4BB5-B436-90E629ACCBB7}"/>
              </a:ext>
            </a:extLst>
          </p:cNvPr>
          <p:cNvPicPr>
            <a:picLocks noGrp="1" noChangeAspect="1"/>
          </p:cNvPicPr>
          <p:nvPr>
            <p:ph idx="1"/>
          </p:nvPr>
        </p:nvPicPr>
        <p:blipFill>
          <a:blip r:embed="rId2"/>
          <a:stretch>
            <a:fillRect/>
          </a:stretch>
        </p:blipFill>
        <p:spPr>
          <a:xfrm>
            <a:off x="2129826" y="1713945"/>
            <a:ext cx="7932348" cy="4862243"/>
          </a:xfrm>
        </p:spPr>
      </p:pic>
    </p:spTree>
    <p:extLst>
      <p:ext uri="{BB962C8B-B14F-4D97-AF65-F5344CB8AC3E}">
        <p14:creationId xmlns:p14="http://schemas.microsoft.com/office/powerpoint/2010/main" val="343458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8286-3328-47C3-A70F-7F1619CC1C41}"/>
              </a:ext>
            </a:extLst>
          </p:cNvPr>
          <p:cNvSpPr>
            <a:spLocks noGrp="1"/>
          </p:cNvSpPr>
          <p:nvPr>
            <p:ph type="title"/>
          </p:nvPr>
        </p:nvSpPr>
        <p:spPr>
          <a:xfrm>
            <a:off x="4965430" y="629268"/>
            <a:ext cx="6586491" cy="1286160"/>
          </a:xfrm>
        </p:spPr>
        <p:txBody>
          <a:bodyPr anchor="b">
            <a:normAutofit/>
          </a:bodyPr>
          <a:lstStyle/>
          <a:p>
            <a:r>
              <a:rPr lang="en-US">
                <a:cs typeface="Calibri Light"/>
              </a:rPr>
              <a:t>Seed initialization</a:t>
            </a:r>
            <a:endParaRPr lang="en-US"/>
          </a:p>
        </p:txBody>
      </p:sp>
      <p:sp>
        <p:nvSpPr>
          <p:cNvPr id="3" name="Content Placeholder 2">
            <a:extLst>
              <a:ext uri="{FF2B5EF4-FFF2-40B4-BE49-F238E27FC236}">
                <a16:creationId xmlns:a16="http://schemas.microsoft.com/office/drawing/2014/main" id="{5CFA10C2-3D38-46AE-89F8-5850FB023CFF}"/>
              </a:ext>
            </a:extLst>
          </p:cNvPr>
          <p:cNvSpPr>
            <a:spLocks noGrp="1"/>
          </p:cNvSpPr>
          <p:nvPr>
            <p:ph idx="1"/>
          </p:nvPr>
        </p:nvSpPr>
        <p:spPr>
          <a:xfrm>
            <a:off x="4938850" y="3156098"/>
            <a:ext cx="6586489" cy="3785419"/>
          </a:xfrm>
        </p:spPr>
        <p:txBody>
          <a:bodyPr vert="horz" lIns="91440" tIns="45720" rIns="91440" bIns="45720" rtlCol="0" anchor="t">
            <a:normAutofit/>
          </a:bodyPr>
          <a:lstStyle/>
          <a:p>
            <a:r>
              <a:rPr lang="en-US" sz="2000">
                <a:cs typeface="Calibri"/>
              </a:rPr>
              <a:t>If K = input number of superpixels, N = total number of pixels in image, we create a grid of seeds uniformly placed at distances of root(N/K).</a:t>
            </a:r>
          </a:p>
          <a:p>
            <a:r>
              <a:rPr lang="en-US" sz="2000">
                <a:cs typeface="Calibri"/>
              </a:rPr>
              <a:t>Since image intensities are not uniform, this strategy may place seeds on or close to a strong edge.</a:t>
            </a:r>
          </a:p>
          <a:p>
            <a:r>
              <a:rPr lang="en-US" sz="2000">
                <a:ea typeface="+mn-lt"/>
                <a:cs typeface="+mn-lt"/>
              </a:rPr>
              <a:t>We perturb the position of each seed by moving it in the direction of the image gradient as a function of the gradient</a:t>
            </a:r>
            <a:br>
              <a:rPr lang="en-US" sz="2000">
                <a:ea typeface="+mn-lt"/>
                <a:cs typeface="+mn-lt"/>
              </a:rPr>
            </a:br>
            <a:r>
              <a:rPr lang="en-US" sz="2000">
                <a:ea typeface="+mn-lt"/>
                <a:cs typeface="+mn-lt"/>
              </a:rPr>
              <a:t>magnitude obtained from the grayscale image, with the maximum perturbation determined by the seed density.</a:t>
            </a:r>
          </a:p>
        </p:txBody>
      </p:sp>
      <p:pic>
        <p:nvPicPr>
          <p:cNvPr id="4" name="Picture 5">
            <a:extLst>
              <a:ext uri="{FF2B5EF4-FFF2-40B4-BE49-F238E27FC236}">
                <a16:creationId xmlns:a16="http://schemas.microsoft.com/office/drawing/2014/main" id="{9F837CA3-DB05-4F77-9857-6270482602B8}"/>
              </a:ext>
            </a:extLst>
          </p:cNvPr>
          <p:cNvPicPr>
            <a:picLocks noChangeAspect="1"/>
          </p:cNvPicPr>
          <p:nvPr/>
        </p:nvPicPr>
        <p:blipFill rotWithShape="1">
          <a:blip r:embed="rId2"/>
          <a:srcRect l="1798" r="-1" b="-1"/>
          <a:stretch/>
        </p:blipFill>
        <p:spPr>
          <a:xfrm>
            <a:off x="106345" y="-62013"/>
            <a:ext cx="4635571" cy="6857990"/>
          </a:xfrm>
          <a:prstGeom prst="rect">
            <a:avLst/>
          </a:prstGeom>
          <a:effectLst/>
        </p:spPr>
      </p:pic>
      <p:sp>
        <p:nvSpPr>
          <p:cNvPr id="6" name="Rectangle: Rounded Corners 5">
            <a:extLst>
              <a:ext uri="{FF2B5EF4-FFF2-40B4-BE49-F238E27FC236}">
                <a16:creationId xmlns:a16="http://schemas.microsoft.com/office/drawing/2014/main" id="{88C1FF89-8531-436D-BB4F-9DD0CE48CEF8}"/>
              </a:ext>
            </a:extLst>
          </p:cNvPr>
          <p:cNvSpPr/>
          <p:nvPr/>
        </p:nvSpPr>
        <p:spPr>
          <a:xfrm>
            <a:off x="5186915" y="2351566"/>
            <a:ext cx="5909928" cy="60251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u="none" strike="noStrike">
                <a:solidFill>
                  <a:srgbClr val="000000"/>
                </a:solidFill>
                <a:latin typeface="Calibri"/>
                <a:ea typeface="Calibri"/>
                <a:cs typeface="Calibri"/>
              </a:rPr>
              <a:t>Evenly spaced seeds need to be distributed throughout the whole image.</a:t>
            </a:r>
            <a:endParaRPr lang="en-US"/>
          </a:p>
        </p:txBody>
      </p:sp>
    </p:spTree>
    <p:extLst>
      <p:ext uri="{BB962C8B-B14F-4D97-AF65-F5344CB8AC3E}">
        <p14:creationId xmlns:p14="http://schemas.microsoft.com/office/powerpoint/2010/main" val="30845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F328-4298-4CB1-85DE-7F1BBFBC1E3D}"/>
              </a:ext>
            </a:extLst>
          </p:cNvPr>
          <p:cNvSpPr>
            <a:spLocks noGrp="1"/>
          </p:cNvSpPr>
          <p:nvPr>
            <p:ph type="title"/>
          </p:nvPr>
        </p:nvSpPr>
        <p:spPr>
          <a:xfrm>
            <a:off x="838200" y="365125"/>
            <a:ext cx="10341429" cy="770392"/>
          </a:xfrm>
        </p:spPr>
        <p:txBody>
          <a:bodyPr/>
          <a:lstStyle/>
          <a:p>
            <a:r>
              <a:rPr lang="en-US">
                <a:cs typeface="Calibri Light"/>
              </a:rPr>
              <a:t>Defining the graph</a:t>
            </a:r>
            <a:endParaRPr lang="en-US"/>
          </a:p>
        </p:txBody>
      </p:sp>
      <p:sp>
        <p:nvSpPr>
          <p:cNvPr id="3" name="Content Placeholder 2">
            <a:extLst>
              <a:ext uri="{FF2B5EF4-FFF2-40B4-BE49-F238E27FC236}">
                <a16:creationId xmlns:a16="http://schemas.microsoft.com/office/drawing/2014/main" id="{B9D1A995-4B89-472E-83F7-25B0BB66A86C}"/>
              </a:ext>
            </a:extLst>
          </p:cNvPr>
          <p:cNvSpPr>
            <a:spLocks noGrp="1"/>
          </p:cNvSpPr>
          <p:nvPr>
            <p:ph idx="1"/>
          </p:nvPr>
        </p:nvSpPr>
        <p:spPr>
          <a:xfrm>
            <a:off x="838200" y="1259568"/>
            <a:ext cx="7556205" cy="4679175"/>
          </a:xfrm>
        </p:spPr>
        <p:txBody>
          <a:bodyPr vert="horz" lIns="91440" tIns="45720" rIns="91440" bIns="45720" rtlCol="0" anchor="t">
            <a:normAutofit/>
          </a:bodyPr>
          <a:lstStyle/>
          <a:p>
            <a:r>
              <a:rPr lang="en-US">
                <a:cs typeface="Calibri"/>
              </a:rPr>
              <a:t>To apply the Lazy Random Walks algorithm to our image we first need to convert the image to a graph.</a:t>
            </a:r>
          </a:p>
          <a:p>
            <a:r>
              <a:rPr lang="en-US">
                <a:cs typeface="Calibri"/>
              </a:rPr>
              <a:t>We create an undirected graph from the image by assuming each pixel to be a node in the graph.</a:t>
            </a:r>
          </a:p>
          <a:p>
            <a:r>
              <a:rPr lang="en-US">
                <a:cs typeface="Calibri"/>
              </a:rPr>
              <a:t>We then connect the node of pixel with its 8-neighborhood pixels by edges and set the weight of the edges between nodes v</a:t>
            </a:r>
            <a:r>
              <a:rPr lang="en-US" baseline="-25000">
                <a:cs typeface="Calibri"/>
              </a:rPr>
              <a:t>i </a:t>
            </a:r>
            <a:r>
              <a:rPr lang="en-US">
                <a:cs typeface="Calibri"/>
              </a:rPr>
              <a:t>and v</a:t>
            </a:r>
            <a:r>
              <a:rPr lang="en-US" baseline="-25000">
                <a:cs typeface="Calibri"/>
              </a:rPr>
              <a:t>j</a:t>
            </a:r>
            <a:r>
              <a:rPr lang="en-US">
                <a:cs typeface="Calibri"/>
              </a:rPr>
              <a:t> with intensities </a:t>
            </a:r>
            <a:r>
              <a:rPr lang="en-US">
                <a:ea typeface="+mn-lt"/>
                <a:cs typeface="+mn-lt"/>
              </a:rPr>
              <a:t>g</a:t>
            </a:r>
            <a:r>
              <a:rPr lang="en-US" baseline="-25000">
                <a:ea typeface="+mn-lt"/>
                <a:cs typeface="+mn-lt"/>
              </a:rPr>
              <a:t>i</a:t>
            </a:r>
            <a:r>
              <a:rPr lang="en-US">
                <a:ea typeface="+mn-lt"/>
                <a:cs typeface="+mn-lt"/>
              </a:rPr>
              <a:t> and g</a:t>
            </a:r>
            <a:r>
              <a:rPr lang="en-US" baseline="-25000">
                <a:ea typeface="+mn-lt"/>
                <a:cs typeface="+mn-lt"/>
              </a:rPr>
              <a:t>j </a:t>
            </a:r>
            <a:r>
              <a:rPr lang="en-US">
                <a:ea typeface="+mn-lt"/>
                <a:cs typeface="+mn-lt"/>
              </a:rPr>
              <a:t>using the Gaussian weighing function as: </a:t>
            </a:r>
            <a:r>
              <a:rPr lang="en-US">
                <a:cs typeface="Calibri"/>
              </a:rPr>
              <a:t>                </a:t>
            </a:r>
            <a:endParaRPr lang="en-US">
              <a:ea typeface="+mn-lt"/>
              <a:cs typeface="+mn-lt"/>
            </a:endParaRPr>
          </a:p>
        </p:txBody>
      </p:sp>
      <p:pic>
        <p:nvPicPr>
          <p:cNvPr id="5" name="Picture 5">
            <a:extLst>
              <a:ext uri="{FF2B5EF4-FFF2-40B4-BE49-F238E27FC236}">
                <a16:creationId xmlns:a16="http://schemas.microsoft.com/office/drawing/2014/main" id="{B4924775-31D6-4C8D-8C54-EC4261B727DD}"/>
              </a:ext>
            </a:extLst>
          </p:cNvPr>
          <p:cNvPicPr>
            <a:picLocks noChangeAspect="1"/>
          </p:cNvPicPr>
          <p:nvPr/>
        </p:nvPicPr>
        <p:blipFill>
          <a:blip r:embed="rId2"/>
          <a:stretch>
            <a:fillRect/>
          </a:stretch>
        </p:blipFill>
        <p:spPr>
          <a:xfrm>
            <a:off x="2317558" y="5479323"/>
            <a:ext cx="3131066" cy="756905"/>
          </a:xfrm>
          <a:prstGeom prst="rect">
            <a:avLst/>
          </a:prstGeom>
        </p:spPr>
      </p:pic>
      <p:pic>
        <p:nvPicPr>
          <p:cNvPr id="7" name="Picture 7" descr="Diagram&#10;&#10;Description automatically generated">
            <a:extLst>
              <a:ext uri="{FF2B5EF4-FFF2-40B4-BE49-F238E27FC236}">
                <a16:creationId xmlns:a16="http://schemas.microsoft.com/office/drawing/2014/main" id="{563A498C-7649-4887-BD47-7E7293A8FCF7}"/>
              </a:ext>
            </a:extLst>
          </p:cNvPr>
          <p:cNvPicPr>
            <a:picLocks noChangeAspect="1"/>
          </p:cNvPicPr>
          <p:nvPr/>
        </p:nvPicPr>
        <p:blipFill>
          <a:blip r:embed="rId3"/>
          <a:stretch>
            <a:fillRect/>
          </a:stretch>
        </p:blipFill>
        <p:spPr>
          <a:xfrm>
            <a:off x="8707847" y="1718864"/>
            <a:ext cx="2743200" cy="2467466"/>
          </a:xfrm>
          <a:prstGeom prst="rect">
            <a:avLst/>
          </a:prstGeom>
        </p:spPr>
      </p:pic>
      <p:sp>
        <p:nvSpPr>
          <p:cNvPr id="6" name="Oval 5">
            <a:extLst>
              <a:ext uri="{FF2B5EF4-FFF2-40B4-BE49-F238E27FC236}">
                <a16:creationId xmlns:a16="http://schemas.microsoft.com/office/drawing/2014/main" id="{8233AEF2-F6F1-4E50-BAB6-E2C86ADE6741}"/>
              </a:ext>
            </a:extLst>
          </p:cNvPr>
          <p:cNvSpPr/>
          <p:nvPr/>
        </p:nvSpPr>
        <p:spPr>
          <a:xfrm>
            <a:off x="6186152" y="5182673"/>
            <a:ext cx="3691943" cy="912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β = 1/(2*</a:t>
            </a:r>
            <a:r>
              <a:rPr lang="en-US">
                <a:ea typeface="+mn-lt"/>
                <a:cs typeface="+mn-lt"/>
              </a:rPr>
              <a:t>σ</a:t>
            </a:r>
            <a:r>
              <a:rPr lang="en-US" baseline="30000">
                <a:ea typeface="+mn-lt"/>
                <a:cs typeface="+mn-lt"/>
              </a:rPr>
              <a:t>2</a:t>
            </a:r>
            <a:r>
              <a:rPr lang="en-US">
                <a:ea typeface="+mn-lt"/>
                <a:cs typeface="+mn-lt"/>
              </a:rPr>
              <a:t>) is a user defined parameter.</a:t>
            </a:r>
            <a:endParaRPr lang="en-US"/>
          </a:p>
        </p:txBody>
      </p:sp>
    </p:spTree>
    <p:extLst>
      <p:ext uri="{BB962C8B-B14F-4D97-AF65-F5344CB8AC3E}">
        <p14:creationId xmlns:p14="http://schemas.microsoft.com/office/powerpoint/2010/main" val="47395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888B8-604B-48BD-BB03-D567772030B4}"/>
              </a:ext>
            </a:extLst>
          </p:cNvPr>
          <p:cNvSpPr>
            <a:spLocks noGrp="1"/>
          </p:cNvSpPr>
          <p:nvPr>
            <p:ph type="title"/>
          </p:nvPr>
        </p:nvSpPr>
        <p:spPr/>
        <p:txBody>
          <a:bodyPr/>
          <a:lstStyle/>
          <a:p>
            <a:r>
              <a:rPr lang="en-US">
                <a:cs typeface="Calibri Light"/>
              </a:rPr>
              <a:t>Random Walks on a Graph</a:t>
            </a:r>
          </a:p>
        </p:txBody>
      </p:sp>
      <p:graphicFrame>
        <p:nvGraphicFramePr>
          <p:cNvPr id="4" name="Diagram 4">
            <a:extLst>
              <a:ext uri="{FF2B5EF4-FFF2-40B4-BE49-F238E27FC236}">
                <a16:creationId xmlns:a16="http://schemas.microsoft.com/office/drawing/2014/main" id="{A7548AC5-269A-4395-BFE1-581A22F0E445}"/>
              </a:ext>
            </a:extLst>
          </p:cNvPr>
          <p:cNvGraphicFramePr/>
          <p:nvPr>
            <p:extLst>
              <p:ext uri="{D42A27DB-BD31-4B8C-83A1-F6EECF244321}">
                <p14:modId xmlns:p14="http://schemas.microsoft.com/office/powerpoint/2010/main" val="3200776478"/>
              </p:ext>
            </p:extLst>
          </p:nvPr>
        </p:nvGraphicFramePr>
        <p:xfrm>
          <a:off x="912628" y="1502735"/>
          <a:ext cx="5830186" cy="4215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6" name="Picture 86" descr="Diagram&#10;&#10;Description automatically generated">
            <a:extLst>
              <a:ext uri="{FF2B5EF4-FFF2-40B4-BE49-F238E27FC236}">
                <a16:creationId xmlns:a16="http://schemas.microsoft.com/office/drawing/2014/main" id="{15A42B86-8AFC-4B48-B04D-52F0CFB8A2EA}"/>
              </a:ext>
            </a:extLst>
          </p:cNvPr>
          <p:cNvPicPr>
            <a:picLocks noChangeAspect="1"/>
          </p:cNvPicPr>
          <p:nvPr/>
        </p:nvPicPr>
        <p:blipFill>
          <a:blip r:embed="rId7"/>
          <a:stretch>
            <a:fillRect/>
          </a:stretch>
        </p:blipFill>
        <p:spPr>
          <a:xfrm>
            <a:off x="8661659" y="4097633"/>
            <a:ext cx="2524125" cy="2295525"/>
          </a:xfrm>
          <a:prstGeom prst="rect">
            <a:avLst/>
          </a:prstGeom>
        </p:spPr>
      </p:pic>
      <p:sp>
        <p:nvSpPr>
          <p:cNvPr id="115" name="Rectangle: Rounded Corners 114">
            <a:extLst>
              <a:ext uri="{FF2B5EF4-FFF2-40B4-BE49-F238E27FC236}">
                <a16:creationId xmlns:a16="http://schemas.microsoft.com/office/drawing/2014/main" id="{099010D2-B42C-4CC3-89A5-D3C600F92A58}"/>
              </a:ext>
            </a:extLst>
          </p:cNvPr>
          <p:cNvSpPr/>
          <p:nvPr/>
        </p:nvSpPr>
        <p:spPr>
          <a:xfrm>
            <a:off x="1509822" y="5709683"/>
            <a:ext cx="4634021" cy="9126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α : probability to walk out of a node along an edge</a:t>
            </a:r>
          </a:p>
          <a:p>
            <a:pPr algn="ctr"/>
            <a:r>
              <a:rPr lang="en-US">
                <a:cs typeface="Calibri"/>
              </a:rPr>
              <a:t>(1-</a:t>
            </a:r>
            <a:r>
              <a:rPr lang="en-US">
                <a:ea typeface="+mn-lt"/>
                <a:cs typeface="+mn-lt"/>
              </a:rPr>
              <a:t>α): probability to stay at the current node</a:t>
            </a:r>
          </a:p>
        </p:txBody>
      </p:sp>
      <p:pic>
        <p:nvPicPr>
          <p:cNvPr id="181" name="Picture 181" descr="Bubble chart&#10;&#10;Description automatically generated">
            <a:extLst>
              <a:ext uri="{FF2B5EF4-FFF2-40B4-BE49-F238E27FC236}">
                <a16:creationId xmlns:a16="http://schemas.microsoft.com/office/drawing/2014/main" id="{45BAA998-F805-42E9-BC60-55F27EF11056}"/>
              </a:ext>
            </a:extLst>
          </p:cNvPr>
          <p:cNvPicPr>
            <a:picLocks noChangeAspect="1"/>
          </p:cNvPicPr>
          <p:nvPr/>
        </p:nvPicPr>
        <p:blipFill>
          <a:blip r:embed="rId8"/>
          <a:stretch>
            <a:fillRect/>
          </a:stretch>
        </p:blipFill>
        <p:spPr>
          <a:xfrm>
            <a:off x="8428074" y="1139722"/>
            <a:ext cx="2743200" cy="2735580"/>
          </a:xfrm>
          <a:prstGeom prst="rect">
            <a:avLst/>
          </a:prstGeom>
        </p:spPr>
      </p:pic>
    </p:spTree>
    <p:extLst>
      <p:ext uri="{BB962C8B-B14F-4D97-AF65-F5344CB8AC3E}">
        <p14:creationId xmlns:p14="http://schemas.microsoft.com/office/powerpoint/2010/main" val="422991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C79A0-1E3E-46B0-966A-FF0DAFAD2C7C}"/>
              </a:ext>
            </a:extLst>
          </p:cNvPr>
          <p:cNvSpPr>
            <a:spLocks noGrp="1"/>
          </p:cNvSpPr>
          <p:nvPr>
            <p:ph type="title"/>
          </p:nvPr>
        </p:nvSpPr>
        <p:spPr>
          <a:xfrm>
            <a:off x="564632" y="304764"/>
            <a:ext cx="5985742" cy="839507"/>
          </a:xfrm>
        </p:spPr>
        <p:txBody>
          <a:bodyPr anchor="b">
            <a:normAutofit/>
          </a:bodyPr>
          <a:lstStyle/>
          <a:p>
            <a:r>
              <a:rPr lang="en-US">
                <a:cs typeface="Calibri Light"/>
              </a:rPr>
              <a:t>Lazy Random Walk</a:t>
            </a:r>
          </a:p>
        </p:txBody>
      </p:sp>
      <p:pic>
        <p:nvPicPr>
          <p:cNvPr id="5" name="Picture 5">
            <a:extLst>
              <a:ext uri="{FF2B5EF4-FFF2-40B4-BE49-F238E27FC236}">
                <a16:creationId xmlns:a16="http://schemas.microsoft.com/office/drawing/2014/main" id="{09D462D7-AA57-481D-A478-2174EDD60FB4}"/>
              </a:ext>
            </a:extLst>
          </p:cNvPr>
          <p:cNvPicPr>
            <a:picLocks noChangeAspect="1"/>
          </p:cNvPicPr>
          <p:nvPr/>
        </p:nvPicPr>
        <p:blipFill>
          <a:blip r:embed="rId2"/>
          <a:stretch>
            <a:fillRect/>
          </a:stretch>
        </p:blipFill>
        <p:spPr>
          <a:xfrm>
            <a:off x="7526590" y="304351"/>
            <a:ext cx="4311689" cy="6251413"/>
          </a:xfrm>
          <a:prstGeom prst="rect">
            <a:avLst/>
          </a:prstGeom>
        </p:spPr>
      </p:pic>
      <p:sp>
        <p:nvSpPr>
          <p:cNvPr id="6" name="Content Placeholder 5">
            <a:extLst>
              <a:ext uri="{FF2B5EF4-FFF2-40B4-BE49-F238E27FC236}">
                <a16:creationId xmlns:a16="http://schemas.microsoft.com/office/drawing/2014/main" id="{0A019D01-18CE-4C33-8553-112D2247327E}"/>
              </a:ext>
            </a:extLst>
          </p:cNvPr>
          <p:cNvSpPr>
            <a:spLocks noGrp="1"/>
          </p:cNvSpPr>
          <p:nvPr>
            <p:ph idx="1"/>
          </p:nvPr>
        </p:nvSpPr>
        <p:spPr>
          <a:xfrm>
            <a:off x="566803" y="1428968"/>
            <a:ext cx="6528148" cy="4747995"/>
          </a:xfrm>
        </p:spPr>
        <p:txBody>
          <a:bodyPr vert="horz" lIns="91440" tIns="45720" rIns="91440" bIns="45720" rtlCol="0" anchor="t">
            <a:normAutofit/>
          </a:bodyPr>
          <a:lstStyle/>
          <a:p>
            <a:pPr marL="0" indent="0">
              <a:buNone/>
            </a:pPr>
            <a:r>
              <a:rPr lang="en-US" sz="2400">
                <a:cs typeface="Calibri"/>
              </a:rPr>
              <a:t>We use the LRW algorithm for </a:t>
            </a:r>
            <a:r>
              <a:rPr lang="en-US" sz="2400" err="1">
                <a:cs typeface="Calibri"/>
              </a:rPr>
              <a:t>superpixel</a:t>
            </a:r>
            <a:r>
              <a:rPr lang="en-US" sz="2400">
                <a:cs typeface="Calibri"/>
              </a:rPr>
              <a:t> initialization given seed points. For each pixel in the image, find the commute time to each of the seeds defined.</a:t>
            </a:r>
          </a:p>
          <a:p>
            <a:endParaRPr lang="en-US" sz="2400">
              <a:cs typeface="Calibri"/>
            </a:endParaRPr>
          </a:p>
          <a:p>
            <a:endParaRPr lang="en-US" sz="2400">
              <a:cs typeface="Calibri"/>
            </a:endParaRPr>
          </a:p>
          <a:p>
            <a:endParaRPr lang="en-US" sz="2400">
              <a:cs typeface="Calibri"/>
            </a:endParaRPr>
          </a:p>
          <a:p>
            <a:endParaRPr lang="en-US" sz="2400">
              <a:cs typeface="Calibri"/>
            </a:endParaRPr>
          </a:p>
          <a:p>
            <a:pPr marL="0" indent="0">
              <a:buNone/>
            </a:pPr>
            <a:endParaRPr lang="en-US" sz="2400">
              <a:cs typeface="Calibri"/>
            </a:endParaRPr>
          </a:p>
          <a:p>
            <a:pPr marL="0" indent="0">
              <a:buNone/>
            </a:pPr>
            <a:r>
              <a:rPr lang="en-US" sz="2400">
                <a:cs typeface="Calibri"/>
              </a:rPr>
              <a:t>We then assign the pixel to the seed label which has the lowest commute time.</a:t>
            </a:r>
          </a:p>
        </p:txBody>
      </p:sp>
      <p:pic>
        <p:nvPicPr>
          <p:cNvPr id="3" name="Picture 3">
            <a:extLst>
              <a:ext uri="{FF2B5EF4-FFF2-40B4-BE49-F238E27FC236}">
                <a16:creationId xmlns:a16="http://schemas.microsoft.com/office/drawing/2014/main" id="{E9A5C234-7F08-416A-9CF2-85B4C2D954BE}"/>
              </a:ext>
            </a:extLst>
          </p:cNvPr>
          <p:cNvPicPr>
            <a:picLocks noChangeAspect="1"/>
          </p:cNvPicPr>
          <p:nvPr/>
        </p:nvPicPr>
        <p:blipFill>
          <a:blip r:embed="rId3"/>
          <a:stretch>
            <a:fillRect/>
          </a:stretch>
        </p:blipFill>
        <p:spPr>
          <a:xfrm>
            <a:off x="2178995" y="6000726"/>
            <a:ext cx="2940124" cy="563525"/>
          </a:xfrm>
          <a:prstGeom prst="rect">
            <a:avLst/>
          </a:prstGeom>
          <a:ln w="28575">
            <a:solidFill>
              <a:srgbClr val="C00000"/>
            </a:solidFill>
          </a:ln>
        </p:spPr>
      </p:pic>
      <p:sp>
        <p:nvSpPr>
          <p:cNvPr id="4" name="Rectangle: Rounded Corners 3">
            <a:extLst>
              <a:ext uri="{FF2B5EF4-FFF2-40B4-BE49-F238E27FC236}">
                <a16:creationId xmlns:a16="http://schemas.microsoft.com/office/drawing/2014/main" id="{D1D877FA-96CF-4074-8979-47275D3C28BC}"/>
              </a:ext>
            </a:extLst>
          </p:cNvPr>
          <p:cNvSpPr/>
          <p:nvPr/>
        </p:nvSpPr>
        <p:spPr>
          <a:xfrm>
            <a:off x="757880" y="3548447"/>
            <a:ext cx="6013621" cy="11841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pPr>
            <a:endParaRPr lang="en-US">
              <a:solidFill>
                <a:schemeClr val="tx1"/>
              </a:solidFill>
              <a:ea typeface="+mn-lt"/>
              <a:cs typeface="+mn-lt"/>
            </a:endParaRPr>
          </a:p>
          <a:p>
            <a:pPr>
              <a:lnSpc>
                <a:spcPct val="90000"/>
              </a:lnSpc>
              <a:spcBef>
                <a:spcPts val="1000"/>
              </a:spcBef>
            </a:pPr>
            <a:r>
              <a:rPr lang="en-US" b="1">
                <a:solidFill>
                  <a:schemeClr val="tx1"/>
                </a:solidFill>
                <a:ea typeface="+mn-lt"/>
                <a:cs typeface="+mn-lt"/>
              </a:rPr>
              <a:t>The expected time taken for a process which starts at a pixel to go to the seed and back. Commute time is inversely related to the probability of a pixel being assigned to a seed.</a:t>
            </a:r>
            <a:r>
              <a:rPr lang="en-US" b="1">
                <a:ea typeface="+mn-lt"/>
                <a:cs typeface="+mn-lt"/>
              </a:rPr>
              <a:t> </a:t>
            </a:r>
            <a:endParaRPr lang="en-US" b="1">
              <a:cs typeface="Calibri"/>
            </a:endParaRPr>
          </a:p>
          <a:p>
            <a:pPr algn="ctr"/>
            <a:endParaRPr lang="en-US">
              <a:cs typeface="Calibri"/>
            </a:endParaRPr>
          </a:p>
        </p:txBody>
      </p:sp>
      <p:sp>
        <p:nvSpPr>
          <p:cNvPr id="7" name="Rectangle: Rounded Corners 6">
            <a:extLst>
              <a:ext uri="{FF2B5EF4-FFF2-40B4-BE49-F238E27FC236}">
                <a16:creationId xmlns:a16="http://schemas.microsoft.com/office/drawing/2014/main" id="{43C53AA3-12D2-4BCA-9C5E-1AC7ADFE96E7}"/>
              </a:ext>
            </a:extLst>
          </p:cNvPr>
          <p:cNvSpPr/>
          <p:nvPr/>
        </p:nvSpPr>
        <p:spPr>
          <a:xfrm>
            <a:off x="756593" y="3063187"/>
            <a:ext cx="6013620" cy="42218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Commute Time (CT)</a:t>
            </a:r>
            <a:endParaRPr lang="en-US"/>
          </a:p>
        </p:txBody>
      </p:sp>
    </p:spTree>
    <p:extLst>
      <p:ext uri="{BB962C8B-B14F-4D97-AF65-F5344CB8AC3E}">
        <p14:creationId xmlns:p14="http://schemas.microsoft.com/office/powerpoint/2010/main" val="184826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160D-AB5C-4F27-BA66-0BD4B12C10F8}"/>
              </a:ext>
            </a:extLst>
          </p:cNvPr>
          <p:cNvSpPr>
            <a:spLocks noGrp="1"/>
          </p:cNvSpPr>
          <p:nvPr>
            <p:ph type="title"/>
          </p:nvPr>
        </p:nvSpPr>
        <p:spPr>
          <a:xfrm>
            <a:off x="838200" y="284733"/>
            <a:ext cx="10329747" cy="712246"/>
          </a:xfrm>
        </p:spPr>
        <p:txBody>
          <a:bodyPr/>
          <a:lstStyle/>
          <a:p>
            <a:r>
              <a:rPr lang="en-US">
                <a:cs typeface="Calibri Light"/>
              </a:rPr>
              <a:t>Finding the Commute Time</a:t>
            </a:r>
            <a:endParaRPr lang="en-US"/>
          </a:p>
        </p:txBody>
      </p:sp>
      <p:sp>
        <p:nvSpPr>
          <p:cNvPr id="3" name="Content Placeholder 2">
            <a:extLst>
              <a:ext uri="{FF2B5EF4-FFF2-40B4-BE49-F238E27FC236}">
                <a16:creationId xmlns:a16="http://schemas.microsoft.com/office/drawing/2014/main" id="{97CE96A4-0438-4D15-96A8-1E01F9966CD7}"/>
              </a:ext>
            </a:extLst>
          </p:cNvPr>
          <p:cNvSpPr>
            <a:spLocks noGrp="1"/>
          </p:cNvSpPr>
          <p:nvPr>
            <p:ph idx="1"/>
          </p:nvPr>
        </p:nvSpPr>
        <p:spPr>
          <a:xfrm>
            <a:off x="838200" y="1119381"/>
            <a:ext cx="10515600" cy="5327069"/>
          </a:xfrm>
        </p:spPr>
        <p:txBody>
          <a:bodyPr vert="horz" lIns="91440" tIns="45720" rIns="91440" bIns="45720" rtlCol="0" anchor="t">
            <a:normAutofit/>
          </a:bodyPr>
          <a:lstStyle/>
          <a:p>
            <a:r>
              <a:rPr lang="en-US">
                <a:cs typeface="Calibri"/>
              </a:rPr>
              <a:t>To find the commute time for each pixel to each seed we need to first define the Laplacian of graph.</a:t>
            </a:r>
          </a:p>
          <a:p>
            <a:r>
              <a:rPr lang="en-US">
                <a:cs typeface="Calibri"/>
              </a:rPr>
              <a:t>The Laplacian of a graph is defined as </a:t>
            </a:r>
          </a:p>
          <a:p>
            <a:r>
              <a:rPr lang="en-US">
                <a:cs typeface="Calibri"/>
              </a:rPr>
              <a:t>    is defined to be the degree of a node. It is the sum of all the weights of edges connected to a node.</a:t>
            </a:r>
          </a:p>
          <a:p>
            <a:r>
              <a:rPr lang="en-US">
                <a:cs typeface="Calibri"/>
              </a:rPr>
              <a:t>Hence the Laplacian can also be written as </a:t>
            </a:r>
          </a:p>
          <a:p>
            <a:r>
              <a:rPr lang="en-US">
                <a:cs typeface="Calibri"/>
              </a:rPr>
              <a:t>Then the commute time between to vertices i and j can be defined as:</a:t>
            </a:r>
          </a:p>
          <a:p>
            <a:endParaRPr lang="en-US">
              <a:cs typeface="Calibri"/>
            </a:endParaRPr>
          </a:p>
          <a:p>
            <a:endParaRPr lang="en-US">
              <a:cs typeface="Calibri"/>
            </a:endParaRPr>
          </a:p>
        </p:txBody>
      </p:sp>
      <p:pic>
        <p:nvPicPr>
          <p:cNvPr id="4" name="Picture 4" descr="A picture containing text, clock, watch, gauge&#10;&#10;Description automatically generated">
            <a:extLst>
              <a:ext uri="{FF2B5EF4-FFF2-40B4-BE49-F238E27FC236}">
                <a16:creationId xmlns:a16="http://schemas.microsoft.com/office/drawing/2014/main" id="{36674041-74B1-4CC9-A40A-AE14FE93453E}"/>
              </a:ext>
            </a:extLst>
          </p:cNvPr>
          <p:cNvPicPr>
            <a:picLocks noChangeAspect="1"/>
          </p:cNvPicPr>
          <p:nvPr/>
        </p:nvPicPr>
        <p:blipFill>
          <a:blip r:embed="rId2"/>
          <a:stretch>
            <a:fillRect/>
          </a:stretch>
        </p:blipFill>
        <p:spPr>
          <a:xfrm>
            <a:off x="6641445" y="1711401"/>
            <a:ext cx="2657032" cy="892027"/>
          </a:xfrm>
          <a:prstGeom prst="rect">
            <a:avLst/>
          </a:prstGeom>
        </p:spPr>
      </p:pic>
      <p:pic>
        <p:nvPicPr>
          <p:cNvPr id="5" name="Picture 5">
            <a:extLst>
              <a:ext uri="{FF2B5EF4-FFF2-40B4-BE49-F238E27FC236}">
                <a16:creationId xmlns:a16="http://schemas.microsoft.com/office/drawing/2014/main" id="{AC9581AE-6791-4757-B122-13809AACD149}"/>
              </a:ext>
            </a:extLst>
          </p:cNvPr>
          <p:cNvPicPr>
            <a:picLocks noChangeAspect="1"/>
          </p:cNvPicPr>
          <p:nvPr/>
        </p:nvPicPr>
        <p:blipFill>
          <a:blip r:embed="rId3"/>
          <a:stretch>
            <a:fillRect/>
          </a:stretch>
        </p:blipFill>
        <p:spPr>
          <a:xfrm>
            <a:off x="7387568" y="3485802"/>
            <a:ext cx="1152525" cy="295275"/>
          </a:xfrm>
          <a:prstGeom prst="rect">
            <a:avLst/>
          </a:prstGeom>
        </p:spPr>
      </p:pic>
      <p:pic>
        <p:nvPicPr>
          <p:cNvPr id="6" name="Picture 6" descr="A picture containing object, antenna&#10;&#10;Description automatically generated">
            <a:extLst>
              <a:ext uri="{FF2B5EF4-FFF2-40B4-BE49-F238E27FC236}">
                <a16:creationId xmlns:a16="http://schemas.microsoft.com/office/drawing/2014/main" id="{74FF6CD6-4E4A-4C0F-A609-25751BAAABA7}"/>
              </a:ext>
            </a:extLst>
          </p:cNvPr>
          <p:cNvPicPr>
            <a:picLocks noChangeAspect="1"/>
          </p:cNvPicPr>
          <p:nvPr/>
        </p:nvPicPr>
        <p:blipFill>
          <a:blip r:embed="rId4"/>
          <a:stretch>
            <a:fillRect/>
          </a:stretch>
        </p:blipFill>
        <p:spPr>
          <a:xfrm>
            <a:off x="4339509" y="4428330"/>
            <a:ext cx="4044175" cy="792171"/>
          </a:xfrm>
          <a:prstGeom prst="rect">
            <a:avLst/>
          </a:prstGeom>
        </p:spPr>
      </p:pic>
      <p:pic>
        <p:nvPicPr>
          <p:cNvPr id="7" name="Picture 7">
            <a:extLst>
              <a:ext uri="{FF2B5EF4-FFF2-40B4-BE49-F238E27FC236}">
                <a16:creationId xmlns:a16="http://schemas.microsoft.com/office/drawing/2014/main" id="{BBF9B7B6-3770-4707-948D-726333D57035}"/>
              </a:ext>
            </a:extLst>
          </p:cNvPr>
          <p:cNvPicPr>
            <a:picLocks noChangeAspect="1"/>
          </p:cNvPicPr>
          <p:nvPr/>
        </p:nvPicPr>
        <p:blipFill>
          <a:blip r:embed="rId5"/>
          <a:stretch>
            <a:fillRect/>
          </a:stretch>
        </p:blipFill>
        <p:spPr>
          <a:xfrm>
            <a:off x="5420360" y="5218044"/>
            <a:ext cx="1876425" cy="904875"/>
          </a:xfrm>
          <a:prstGeom prst="rect">
            <a:avLst/>
          </a:prstGeom>
        </p:spPr>
      </p:pic>
      <p:pic>
        <p:nvPicPr>
          <p:cNvPr id="8" name="Picture 8">
            <a:extLst>
              <a:ext uri="{FF2B5EF4-FFF2-40B4-BE49-F238E27FC236}">
                <a16:creationId xmlns:a16="http://schemas.microsoft.com/office/drawing/2014/main" id="{4D0660B9-0828-4A53-A034-9E5A77A09E8F}"/>
              </a:ext>
            </a:extLst>
          </p:cNvPr>
          <p:cNvPicPr>
            <a:picLocks noChangeAspect="1"/>
          </p:cNvPicPr>
          <p:nvPr/>
        </p:nvPicPr>
        <p:blipFill>
          <a:blip r:embed="rId6"/>
          <a:stretch>
            <a:fillRect/>
          </a:stretch>
        </p:blipFill>
        <p:spPr>
          <a:xfrm>
            <a:off x="1195969" y="2645394"/>
            <a:ext cx="284356" cy="303406"/>
          </a:xfrm>
          <a:prstGeom prst="rect">
            <a:avLst/>
          </a:prstGeom>
        </p:spPr>
      </p:pic>
    </p:spTree>
    <p:extLst>
      <p:ext uri="{BB962C8B-B14F-4D97-AF65-F5344CB8AC3E}">
        <p14:creationId xmlns:p14="http://schemas.microsoft.com/office/powerpoint/2010/main" val="24323000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1</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Lazy Random Walks for Superpixel Segmentation</vt:lpstr>
      <vt:lpstr>Superpixels</vt:lpstr>
      <vt:lpstr>Related work</vt:lpstr>
      <vt:lpstr>Algorithm flowchart</vt:lpstr>
      <vt:lpstr>Seed initialization</vt:lpstr>
      <vt:lpstr>Defining the graph</vt:lpstr>
      <vt:lpstr>Random Walks on a Graph</vt:lpstr>
      <vt:lpstr>Lazy Random Walk</vt:lpstr>
      <vt:lpstr>Finding the Commute Time</vt:lpstr>
      <vt:lpstr>Why does LRW perform better than RW?</vt:lpstr>
      <vt:lpstr>Energy optimization</vt:lpstr>
      <vt:lpstr>Energy optimization(contd.)</vt:lpstr>
      <vt:lpstr>Splitting superpixels</vt:lpstr>
      <vt:lpstr>PowerPoint Presentation</vt:lpstr>
      <vt:lpstr>Experiments</vt:lpstr>
      <vt:lpstr>Qualitative results - 1</vt:lpstr>
      <vt:lpstr>Qualitative results - 2</vt:lpstr>
      <vt:lpstr>Qualitative results - 3</vt:lpstr>
      <vt:lpstr>Qualitative results - 4</vt:lpstr>
      <vt:lpstr>Qualitative results – Own image1</vt:lpstr>
      <vt:lpstr>Qualitative results – Own image2</vt:lpstr>
      <vt:lpstr>Qualitative results – Own image3</vt:lpstr>
      <vt:lpstr>Parameter Analysis</vt:lpstr>
      <vt:lpstr>Parameter Analysis</vt:lpstr>
      <vt:lpstr>Parameter Analysis</vt:lpstr>
      <vt:lpstr>Parameter Analysis</vt:lpstr>
      <vt:lpstr>Qualitative comparison against other methods</vt:lpstr>
      <vt:lpstr>Quantitative results</vt:lpstr>
      <vt:lpstr>Quantitative comparisons</vt:lpstr>
      <vt:lpstr>Building the GUI + Features</vt:lpstr>
      <vt:lpstr>Screenshot of GUI</vt:lpstr>
      <vt:lpstr>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2021-11-30T14:43:09Z</dcterms:created>
  <dcterms:modified xsi:type="dcterms:W3CDTF">2021-12-01T17:57:53Z</dcterms:modified>
</cp:coreProperties>
</file>